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0" r:id="rId19"/>
    <p:sldId id="281" r:id="rId20"/>
    <p:sldId id="273" r:id="rId21"/>
    <p:sldId id="282" r:id="rId22"/>
    <p:sldId id="283" r:id="rId23"/>
    <p:sldId id="274" r:id="rId24"/>
    <p:sldId id="275" r:id="rId25"/>
    <p:sldId id="284" r:id="rId26"/>
    <p:sldId id="276" r:id="rId27"/>
    <p:sldId id="285" r:id="rId28"/>
    <p:sldId id="286" r:id="rId29"/>
    <p:sldId id="277" r:id="rId30"/>
    <p:sldId id="287" r:id="rId31"/>
    <p:sldId id="278" r:id="rId32"/>
    <p:sldId id="279"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5" r:id="rId50"/>
    <p:sldId id="304"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7" r:id="rId152"/>
    <p:sldId id="408" r:id="rId153"/>
    <p:sldId id="409" r:id="rId154"/>
    <p:sldId id="410" r:id="rId155"/>
    <p:sldId id="411" r:id="rId156"/>
    <p:sldId id="412" r:id="rId157"/>
    <p:sldId id="413" r:id="rId158"/>
    <p:sldId id="414" r:id="rId159"/>
    <p:sldId id="406" r:id="rId160"/>
    <p:sldId id="415" r:id="rId161"/>
    <p:sldId id="416" r:id="rId162"/>
    <p:sldId id="417" r:id="rId163"/>
    <p:sldId id="418" r:id="rId164"/>
    <p:sldId id="419" r:id="rId165"/>
    <p:sldId id="420"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30"/>
  </p:normalViewPr>
  <p:slideViewPr>
    <p:cSldViewPr snapToGrid="0">
      <p:cViewPr>
        <p:scale>
          <a:sx n="100" d="100"/>
          <a:sy n="100" d="100"/>
        </p:scale>
        <p:origin x="1240"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63AA4-CAB8-A944-980F-F01700E7FD27}" type="datetimeFigureOut">
              <a:rPr lang="en-US" smtClean="0"/>
              <a:t>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E7A0CE-FC60-E948-9648-FCF914C34EDA}" type="slidenum">
              <a:rPr lang="en-US" smtClean="0"/>
              <a:t>‹#›</a:t>
            </a:fld>
            <a:endParaRPr lang="en-US"/>
          </a:p>
        </p:txBody>
      </p:sp>
    </p:spTree>
    <p:extLst>
      <p:ext uri="{BB962C8B-B14F-4D97-AF65-F5344CB8AC3E}">
        <p14:creationId xmlns:p14="http://schemas.microsoft.com/office/powerpoint/2010/main" val="770628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E7A0CE-FC60-E948-9648-FCF914C34EDA}" type="slidenum">
              <a:rPr lang="en-US" smtClean="0"/>
              <a:t>17</a:t>
            </a:fld>
            <a:endParaRPr lang="en-US"/>
          </a:p>
        </p:txBody>
      </p:sp>
    </p:spTree>
    <p:extLst>
      <p:ext uri="{BB962C8B-B14F-4D97-AF65-F5344CB8AC3E}">
        <p14:creationId xmlns:p14="http://schemas.microsoft.com/office/powerpoint/2010/main" val="299681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E7A0CE-FC60-E948-9648-FCF914C34EDA}" type="slidenum">
              <a:rPr lang="en-US" smtClean="0"/>
              <a:t>18</a:t>
            </a:fld>
            <a:endParaRPr lang="en-US"/>
          </a:p>
        </p:txBody>
      </p:sp>
    </p:spTree>
    <p:extLst>
      <p:ext uri="{BB962C8B-B14F-4D97-AF65-F5344CB8AC3E}">
        <p14:creationId xmlns:p14="http://schemas.microsoft.com/office/powerpoint/2010/main" val="3600781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E7A0CE-FC60-E948-9648-FCF914C34EDA}" type="slidenum">
              <a:rPr lang="en-US" smtClean="0"/>
              <a:t>19</a:t>
            </a:fld>
            <a:endParaRPr lang="en-US"/>
          </a:p>
        </p:txBody>
      </p:sp>
    </p:spTree>
    <p:extLst>
      <p:ext uri="{BB962C8B-B14F-4D97-AF65-F5344CB8AC3E}">
        <p14:creationId xmlns:p14="http://schemas.microsoft.com/office/powerpoint/2010/main" val="1955575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CDCCD-6899-CBA1-39E2-152DAFC86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8B2F81-B7F4-AF30-EE14-447875ECED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5E4433-1390-E131-EB9E-0B9F0AB1A072}"/>
              </a:ext>
            </a:extLst>
          </p:cNvPr>
          <p:cNvSpPr>
            <a:spLocks noGrp="1"/>
          </p:cNvSpPr>
          <p:nvPr>
            <p:ph type="dt" sz="half" idx="10"/>
          </p:nvPr>
        </p:nvSpPr>
        <p:spPr/>
        <p:txBody>
          <a:bodyPr/>
          <a:lstStyle/>
          <a:p>
            <a:fld id="{98212A2E-C12F-2148-B839-0AD8FB6B5EF9}" type="datetimeFigureOut">
              <a:rPr lang="en-US" smtClean="0"/>
              <a:t>8/19/24</a:t>
            </a:fld>
            <a:endParaRPr lang="en-US"/>
          </a:p>
        </p:txBody>
      </p:sp>
      <p:sp>
        <p:nvSpPr>
          <p:cNvPr id="5" name="Footer Placeholder 4">
            <a:extLst>
              <a:ext uri="{FF2B5EF4-FFF2-40B4-BE49-F238E27FC236}">
                <a16:creationId xmlns:a16="http://schemas.microsoft.com/office/drawing/2014/main" id="{EB26C900-829F-99F7-E98F-BAB5FD173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D3B4D-C712-D2F0-4A1E-CCD6AB6F1486}"/>
              </a:ext>
            </a:extLst>
          </p:cNvPr>
          <p:cNvSpPr>
            <a:spLocks noGrp="1"/>
          </p:cNvSpPr>
          <p:nvPr>
            <p:ph type="sldNum" sz="quarter" idx="12"/>
          </p:nvPr>
        </p:nvSpPr>
        <p:spPr/>
        <p:txBody>
          <a:bodyPr/>
          <a:lstStyle/>
          <a:p>
            <a:fld id="{EFE05E30-312D-0B4E-BBD5-71418D60090C}" type="slidenum">
              <a:rPr lang="en-US" smtClean="0"/>
              <a:t>‹#›</a:t>
            </a:fld>
            <a:endParaRPr lang="en-US"/>
          </a:p>
        </p:txBody>
      </p:sp>
    </p:spTree>
    <p:extLst>
      <p:ext uri="{BB962C8B-B14F-4D97-AF65-F5344CB8AC3E}">
        <p14:creationId xmlns:p14="http://schemas.microsoft.com/office/powerpoint/2010/main" val="400238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A7903-D70D-659F-1091-8A63A49B80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4270E2-10D8-0464-0495-ED9BADCC84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A004F0-D738-0AA8-AC41-745D39FA7F0E}"/>
              </a:ext>
            </a:extLst>
          </p:cNvPr>
          <p:cNvSpPr>
            <a:spLocks noGrp="1"/>
          </p:cNvSpPr>
          <p:nvPr>
            <p:ph type="dt" sz="half" idx="10"/>
          </p:nvPr>
        </p:nvSpPr>
        <p:spPr/>
        <p:txBody>
          <a:bodyPr/>
          <a:lstStyle/>
          <a:p>
            <a:fld id="{98212A2E-C12F-2148-B839-0AD8FB6B5EF9}" type="datetimeFigureOut">
              <a:rPr lang="en-US" smtClean="0"/>
              <a:t>8/19/24</a:t>
            </a:fld>
            <a:endParaRPr lang="en-US"/>
          </a:p>
        </p:txBody>
      </p:sp>
      <p:sp>
        <p:nvSpPr>
          <p:cNvPr id="5" name="Footer Placeholder 4">
            <a:extLst>
              <a:ext uri="{FF2B5EF4-FFF2-40B4-BE49-F238E27FC236}">
                <a16:creationId xmlns:a16="http://schemas.microsoft.com/office/drawing/2014/main" id="{5DC16135-5F9D-A537-A121-54DAEB495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F33E4-EE3F-4DC9-0C67-F27C2DD292DC}"/>
              </a:ext>
            </a:extLst>
          </p:cNvPr>
          <p:cNvSpPr>
            <a:spLocks noGrp="1"/>
          </p:cNvSpPr>
          <p:nvPr>
            <p:ph type="sldNum" sz="quarter" idx="12"/>
          </p:nvPr>
        </p:nvSpPr>
        <p:spPr/>
        <p:txBody>
          <a:bodyPr/>
          <a:lstStyle/>
          <a:p>
            <a:fld id="{EFE05E30-312D-0B4E-BBD5-71418D60090C}" type="slidenum">
              <a:rPr lang="en-US" smtClean="0"/>
              <a:t>‹#›</a:t>
            </a:fld>
            <a:endParaRPr lang="en-US"/>
          </a:p>
        </p:txBody>
      </p:sp>
    </p:spTree>
    <p:extLst>
      <p:ext uri="{BB962C8B-B14F-4D97-AF65-F5344CB8AC3E}">
        <p14:creationId xmlns:p14="http://schemas.microsoft.com/office/powerpoint/2010/main" val="3256629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C0649C-D094-AAE4-4FC9-C50BB401CF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6FEFBD-C21A-3730-CFC9-D96EBC4094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03C51-0C38-639E-03BC-93B9599CEBCF}"/>
              </a:ext>
            </a:extLst>
          </p:cNvPr>
          <p:cNvSpPr>
            <a:spLocks noGrp="1"/>
          </p:cNvSpPr>
          <p:nvPr>
            <p:ph type="dt" sz="half" idx="10"/>
          </p:nvPr>
        </p:nvSpPr>
        <p:spPr/>
        <p:txBody>
          <a:bodyPr/>
          <a:lstStyle/>
          <a:p>
            <a:fld id="{98212A2E-C12F-2148-B839-0AD8FB6B5EF9}" type="datetimeFigureOut">
              <a:rPr lang="en-US" smtClean="0"/>
              <a:t>8/19/24</a:t>
            </a:fld>
            <a:endParaRPr lang="en-US"/>
          </a:p>
        </p:txBody>
      </p:sp>
      <p:sp>
        <p:nvSpPr>
          <p:cNvPr id="5" name="Footer Placeholder 4">
            <a:extLst>
              <a:ext uri="{FF2B5EF4-FFF2-40B4-BE49-F238E27FC236}">
                <a16:creationId xmlns:a16="http://schemas.microsoft.com/office/drawing/2014/main" id="{4F539C09-7DAB-8DEF-FB50-DA599D126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FB58D-38B7-71F1-557F-B8247C50FDF3}"/>
              </a:ext>
            </a:extLst>
          </p:cNvPr>
          <p:cNvSpPr>
            <a:spLocks noGrp="1"/>
          </p:cNvSpPr>
          <p:nvPr>
            <p:ph type="sldNum" sz="quarter" idx="12"/>
          </p:nvPr>
        </p:nvSpPr>
        <p:spPr/>
        <p:txBody>
          <a:bodyPr/>
          <a:lstStyle/>
          <a:p>
            <a:fld id="{EFE05E30-312D-0B4E-BBD5-71418D60090C}" type="slidenum">
              <a:rPr lang="en-US" smtClean="0"/>
              <a:t>‹#›</a:t>
            </a:fld>
            <a:endParaRPr lang="en-US"/>
          </a:p>
        </p:txBody>
      </p:sp>
    </p:spTree>
    <p:extLst>
      <p:ext uri="{BB962C8B-B14F-4D97-AF65-F5344CB8AC3E}">
        <p14:creationId xmlns:p14="http://schemas.microsoft.com/office/powerpoint/2010/main" val="173930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E568-F533-D759-450F-39624AB09B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FA0BC-84F6-9A08-C2DA-ED133986A7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1DC54-E7A2-E6E6-9108-35FAE9962100}"/>
              </a:ext>
            </a:extLst>
          </p:cNvPr>
          <p:cNvSpPr>
            <a:spLocks noGrp="1"/>
          </p:cNvSpPr>
          <p:nvPr>
            <p:ph type="dt" sz="half" idx="10"/>
          </p:nvPr>
        </p:nvSpPr>
        <p:spPr/>
        <p:txBody>
          <a:bodyPr/>
          <a:lstStyle/>
          <a:p>
            <a:fld id="{98212A2E-C12F-2148-B839-0AD8FB6B5EF9}" type="datetimeFigureOut">
              <a:rPr lang="en-US" smtClean="0"/>
              <a:t>8/19/24</a:t>
            </a:fld>
            <a:endParaRPr lang="en-US"/>
          </a:p>
        </p:txBody>
      </p:sp>
      <p:sp>
        <p:nvSpPr>
          <p:cNvPr id="5" name="Footer Placeholder 4">
            <a:extLst>
              <a:ext uri="{FF2B5EF4-FFF2-40B4-BE49-F238E27FC236}">
                <a16:creationId xmlns:a16="http://schemas.microsoft.com/office/drawing/2014/main" id="{8AE81965-24D1-6DC7-8594-58C349B702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0133BC-75FF-8A0A-8CF8-05965BA37664}"/>
              </a:ext>
            </a:extLst>
          </p:cNvPr>
          <p:cNvSpPr>
            <a:spLocks noGrp="1"/>
          </p:cNvSpPr>
          <p:nvPr>
            <p:ph type="sldNum" sz="quarter" idx="12"/>
          </p:nvPr>
        </p:nvSpPr>
        <p:spPr/>
        <p:txBody>
          <a:bodyPr/>
          <a:lstStyle/>
          <a:p>
            <a:fld id="{EFE05E30-312D-0B4E-BBD5-71418D60090C}" type="slidenum">
              <a:rPr lang="en-US" smtClean="0"/>
              <a:t>‹#›</a:t>
            </a:fld>
            <a:endParaRPr lang="en-US"/>
          </a:p>
        </p:txBody>
      </p:sp>
    </p:spTree>
    <p:extLst>
      <p:ext uri="{BB962C8B-B14F-4D97-AF65-F5344CB8AC3E}">
        <p14:creationId xmlns:p14="http://schemas.microsoft.com/office/powerpoint/2010/main" val="4209329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FF4B-2E12-EBCD-9311-7D732D70C8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7FBE61-84AA-8CA8-9980-3CA7A46D2E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C37523-9C6F-09A0-DEE8-F37AC4F563B0}"/>
              </a:ext>
            </a:extLst>
          </p:cNvPr>
          <p:cNvSpPr>
            <a:spLocks noGrp="1"/>
          </p:cNvSpPr>
          <p:nvPr>
            <p:ph type="dt" sz="half" idx="10"/>
          </p:nvPr>
        </p:nvSpPr>
        <p:spPr/>
        <p:txBody>
          <a:bodyPr/>
          <a:lstStyle/>
          <a:p>
            <a:fld id="{98212A2E-C12F-2148-B839-0AD8FB6B5EF9}" type="datetimeFigureOut">
              <a:rPr lang="en-US" smtClean="0"/>
              <a:t>8/19/24</a:t>
            </a:fld>
            <a:endParaRPr lang="en-US"/>
          </a:p>
        </p:txBody>
      </p:sp>
      <p:sp>
        <p:nvSpPr>
          <p:cNvPr id="5" name="Footer Placeholder 4">
            <a:extLst>
              <a:ext uri="{FF2B5EF4-FFF2-40B4-BE49-F238E27FC236}">
                <a16:creationId xmlns:a16="http://schemas.microsoft.com/office/drawing/2014/main" id="{045B4C22-FFFD-11FE-FEDC-9B02F5F4A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0346D-7D08-5947-4828-0C06D25D6EA3}"/>
              </a:ext>
            </a:extLst>
          </p:cNvPr>
          <p:cNvSpPr>
            <a:spLocks noGrp="1"/>
          </p:cNvSpPr>
          <p:nvPr>
            <p:ph type="sldNum" sz="quarter" idx="12"/>
          </p:nvPr>
        </p:nvSpPr>
        <p:spPr/>
        <p:txBody>
          <a:bodyPr/>
          <a:lstStyle/>
          <a:p>
            <a:fld id="{EFE05E30-312D-0B4E-BBD5-71418D60090C}" type="slidenum">
              <a:rPr lang="en-US" smtClean="0"/>
              <a:t>‹#›</a:t>
            </a:fld>
            <a:endParaRPr lang="en-US"/>
          </a:p>
        </p:txBody>
      </p:sp>
    </p:spTree>
    <p:extLst>
      <p:ext uri="{BB962C8B-B14F-4D97-AF65-F5344CB8AC3E}">
        <p14:creationId xmlns:p14="http://schemas.microsoft.com/office/powerpoint/2010/main" val="403955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34CE-1D68-0F41-5C78-3DB67E0766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4ABA7-FD6D-C035-B350-A88AB4326D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5FB6B6-59A3-491D-FB05-5367B39981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78EFF2-ACA9-06FA-0957-9E44E7A1E6B9}"/>
              </a:ext>
            </a:extLst>
          </p:cNvPr>
          <p:cNvSpPr>
            <a:spLocks noGrp="1"/>
          </p:cNvSpPr>
          <p:nvPr>
            <p:ph type="dt" sz="half" idx="10"/>
          </p:nvPr>
        </p:nvSpPr>
        <p:spPr/>
        <p:txBody>
          <a:bodyPr/>
          <a:lstStyle/>
          <a:p>
            <a:fld id="{98212A2E-C12F-2148-B839-0AD8FB6B5EF9}" type="datetimeFigureOut">
              <a:rPr lang="en-US" smtClean="0"/>
              <a:t>8/19/24</a:t>
            </a:fld>
            <a:endParaRPr lang="en-US"/>
          </a:p>
        </p:txBody>
      </p:sp>
      <p:sp>
        <p:nvSpPr>
          <p:cNvPr id="6" name="Footer Placeholder 5">
            <a:extLst>
              <a:ext uri="{FF2B5EF4-FFF2-40B4-BE49-F238E27FC236}">
                <a16:creationId xmlns:a16="http://schemas.microsoft.com/office/drawing/2014/main" id="{EF8A7B90-9C65-66FD-8932-AE98562799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43133A-CFB6-C9B9-A28B-C934CED7AB8B}"/>
              </a:ext>
            </a:extLst>
          </p:cNvPr>
          <p:cNvSpPr>
            <a:spLocks noGrp="1"/>
          </p:cNvSpPr>
          <p:nvPr>
            <p:ph type="sldNum" sz="quarter" idx="12"/>
          </p:nvPr>
        </p:nvSpPr>
        <p:spPr/>
        <p:txBody>
          <a:bodyPr/>
          <a:lstStyle/>
          <a:p>
            <a:fld id="{EFE05E30-312D-0B4E-BBD5-71418D60090C}" type="slidenum">
              <a:rPr lang="en-US" smtClean="0"/>
              <a:t>‹#›</a:t>
            </a:fld>
            <a:endParaRPr lang="en-US"/>
          </a:p>
        </p:txBody>
      </p:sp>
    </p:spTree>
    <p:extLst>
      <p:ext uri="{BB962C8B-B14F-4D97-AF65-F5344CB8AC3E}">
        <p14:creationId xmlns:p14="http://schemas.microsoft.com/office/powerpoint/2010/main" val="195773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3E2B-302C-5957-4DAC-42C6E31363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EE8233-69CE-F5D8-EFCB-E4A00DA5BE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050C21-1E39-58FD-B750-F2E76064CB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543C95-4494-26AE-B599-D788E80D56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FEB983-C4EE-3AE3-D069-80F7509A77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03EB53-1BE3-ECAD-CD38-4F3594860BB8}"/>
              </a:ext>
            </a:extLst>
          </p:cNvPr>
          <p:cNvSpPr>
            <a:spLocks noGrp="1"/>
          </p:cNvSpPr>
          <p:nvPr>
            <p:ph type="dt" sz="half" idx="10"/>
          </p:nvPr>
        </p:nvSpPr>
        <p:spPr/>
        <p:txBody>
          <a:bodyPr/>
          <a:lstStyle/>
          <a:p>
            <a:fld id="{98212A2E-C12F-2148-B839-0AD8FB6B5EF9}" type="datetimeFigureOut">
              <a:rPr lang="en-US" smtClean="0"/>
              <a:t>8/19/24</a:t>
            </a:fld>
            <a:endParaRPr lang="en-US"/>
          </a:p>
        </p:txBody>
      </p:sp>
      <p:sp>
        <p:nvSpPr>
          <p:cNvPr id="8" name="Footer Placeholder 7">
            <a:extLst>
              <a:ext uri="{FF2B5EF4-FFF2-40B4-BE49-F238E27FC236}">
                <a16:creationId xmlns:a16="http://schemas.microsoft.com/office/drawing/2014/main" id="{D94A313C-A6F3-DAC0-CECB-A3F43D4BB3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6614E1-EE21-5086-7E0F-FEB7C14222AD}"/>
              </a:ext>
            </a:extLst>
          </p:cNvPr>
          <p:cNvSpPr>
            <a:spLocks noGrp="1"/>
          </p:cNvSpPr>
          <p:nvPr>
            <p:ph type="sldNum" sz="quarter" idx="12"/>
          </p:nvPr>
        </p:nvSpPr>
        <p:spPr/>
        <p:txBody>
          <a:bodyPr/>
          <a:lstStyle/>
          <a:p>
            <a:fld id="{EFE05E30-312D-0B4E-BBD5-71418D60090C}" type="slidenum">
              <a:rPr lang="en-US" smtClean="0"/>
              <a:t>‹#›</a:t>
            </a:fld>
            <a:endParaRPr lang="en-US"/>
          </a:p>
        </p:txBody>
      </p:sp>
    </p:spTree>
    <p:extLst>
      <p:ext uri="{BB962C8B-B14F-4D97-AF65-F5344CB8AC3E}">
        <p14:creationId xmlns:p14="http://schemas.microsoft.com/office/powerpoint/2010/main" val="1285744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2FAA-AE8D-A41D-B2AD-6F42FD3C9C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9C6432-9FBD-3C64-CEF0-FD8637F9C5FC}"/>
              </a:ext>
            </a:extLst>
          </p:cNvPr>
          <p:cNvSpPr>
            <a:spLocks noGrp="1"/>
          </p:cNvSpPr>
          <p:nvPr>
            <p:ph type="dt" sz="half" idx="10"/>
          </p:nvPr>
        </p:nvSpPr>
        <p:spPr/>
        <p:txBody>
          <a:bodyPr/>
          <a:lstStyle/>
          <a:p>
            <a:fld id="{98212A2E-C12F-2148-B839-0AD8FB6B5EF9}" type="datetimeFigureOut">
              <a:rPr lang="en-US" smtClean="0"/>
              <a:t>8/19/24</a:t>
            </a:fld>
            <a:endParaRPr lang="en-US"/>
          </a:p>
        </p:txBody>
      </p:sp>
      <p:sp>
        <p:nvSpPr>
          <p:cNvPr id="4" name="Footer Placeholder 3">
            <a:extLst>
              <a:ext uri="{FF2B5EF4-FFF2-40B4-BE49-F238E27FC236}">
                <a16:creationId xmlns:a16="http://schemas.microsoft.com/office/drawing/2014/main" id="{87D3F2F7-81E7-BAF3-162C-21B4ED7103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5E9C7F-224D-33BB-3D52-726A2F89A3F5}"/>
              </a:ext>
            </a:extLst>
          </p:cNvPr>
          <p:cNvSpPr>
            <a:spLocks noGrp="1"/>
          </p:cNvSpPr>
          <p:nvPr>
            <p:ph type="sldNum" sz="quarter" idx="12"/>
          </p:nvPr>
        </p:nvSpPr>
        <p:spPr/>
        <p:txBody>
          <a:bodyPr/>
          <a:lstStyle/>
          <a:p>
            <a:fld id="{EFE05E30-312D-0B4E-BBD5-71418D60090C}" type="slidenum">
              <a:rPr lang="en-US" smtClean="0"/>
              <a:t>‹#›</a:t>
            </a:fld>
            <a:endParaRPr lang="en-US"/>
          </a:p>
        </p:txBody>
      </p:sp>
    </p:spTree>
    <p:extLst>
      <p:ext uri="{BB962C8B-B14F-4D97-AF65-F5344CB8AC3E}">
        <p14:creationId xmlns:p14="http://schemas.microsoft.com/office/powerpoint/2010/main" val="3703494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4B9EF5-6C0C-8F2F-8FFA-C7E61C38C59C}"/>
              </a:ext>
            </a:extLst>
          </p:cNvPr>
          <p:cNvSpPr>
            <a:spLocks noGrp="1"/>
          </p:cNvSpPr>
          <p:nvPr>
            <p:ph type="dt" sz="half" idx="10"/>
          </p:nvPr>
        </p:nvSpPr>
        <p:spPr/>
        <p:txBody>
          <a:bodyPr/>
          <a:lstStyle/>
          <a:p>
            <a:fld id="{98212A2E-C12F-2148-B839-0AD8FB6B5EF9}" type="datetimeFigureOut">
              <a:rPr lang="en-US" smtClean="0"/>
              <a:t>8/19/24</a:t>
            </a:fld>
            <a:endParaRPr lang="en-US"/>
          </a:p>
        </p:txBody>
      </p:sp>
      <p:sp>
        <p:nvSpPr>
          <p:cNvPr id="3" name="Footer Placeholder 2">
            <a:extLst>
              <a:ext uri="{FF2B5EF4-FFF2-40B4-BE49-F238E27FC236}">
                <a16:creationId xmlns:a16="http://schemas.microsoft.com/office/drawing/2014/main" id="{2A4E1113-4EAD-D112-3729-6670649D0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442783-27BF-C138-B958-9405E25B595D}"/>
              </a:ext>
            </a:extLst>
          </p:cNvPr>
          <p:cNvSpPr>
            <a:spLocks noGrp="1"/>
          </p:cNvSpPr>
          <p:nvPr>
            <p:ph type="sldNum" sz="quarter" idx="12"/>
          </p:nvPr>
        </p:nvSpPr>
        <p:spPr/>
        <p:txBody>
          <a:bodyPr/>
          <a:lstStyle/>
          <a:p>
            <a:fld id="{EFE05E30-312D-0B4E-BBD5-71418D60090C}" type="slidenum">
              <a:rPr lang="en-US" smtClean="0"/>
              <a:t>‹#›</a:t>
            </a:fld>
            <a:endParaRPr lang="en-US"/>
          </a:p>
        </p:txBody>
      </p:sp>
    </p:spTree>
    <p:extLst>
      <p:ext uri="{BB962C8B-B14F-4D97-AF65-F5344CB8AC3E}">
        <p14:creationId xmlns:p14="http://schemas.microsoft.com/office/powerpoint/2010/main" val="343593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95A0-2C9E-9C6B-9323-8FEB21FDD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30EF25-F25D-25F0-2D96-2F92E075C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50CBF1-D45D-5B24-E8C7-D4AED9234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34FF9-DE90-6BC8-62DD-E1D6B0A85F07}"/>
              </a:ext>
            </a:extLst>
          </p:cNvPr>
          <p:cNvSpPr>
            <a:spLocks noGrp="1"/>
          </p:cNvSpPr>
          <p:nvPr>
            <p:ph type="dt" sz="half" idx="10"/>
          </p:nvPr>
        </p:nvSpPr>
        <p:spPr/>
        <p:txBody>
          <a:bodyPr/>
          <a:lstStyle/>
          <a:p>
            <a:fld id="{98212A2E-C12F-2148-B839-0AD8FB6B5EF9}" type="datetimeFigureOut">
              <a:rPr lang="en-US" smtClean="0"/>
              <a:t>8/19/24</a:t>
            </a:fld>
            <a:endParaRPr lang="en-US"/>
          </a:p>
        </p:txBody>
      </p:sp>
      <p:sp>
        <p:nvSpPr>
          <p:cNvPr id="6" name="Footer Placeholder 5">
            <a:extLst>
              <a:ext uri="{FF2B5EF4-FFF2-40B4-BE49-F238E27FC236}">
                <a16:creationId xmlns:a16="http://schemas.microsoft.com/office/drawing/2014/main" id="{CDC40609-FB00-F7C3-F45F-0D6B4671D8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E2CBD6-F9FC-EDAE-2086-72BA53718287}"/>
              </a:ext>
            </a:extLst>
          </p:cNvPr>
          <p:cNvSpPr>
            <a:spLocks noGrp="1"/>
          </p:cNvSpPr>
          <p:nvPr>
            <p:ph type="sldNum" sz="quarter" idx="12"/>
          </p:nvPr>
        </p:nvSpPr>
        <p:spPr/>
        <p:txBody>
          <a:bodyPr/>
          <a:lstStyle/>
          <a:p>
            <a:fld id="{EFE05E30-312D-0B4E-BBD5-71418D60090C}" type="slidenum">
              <a:rPr lang="en-US" smtClean="0"/>
              <a:t>‹#›</a:t>
            </a:fld>
            <a:endParaRPr lang="en-US"/>
          </a:p>
        </p:txBody>
      </p:sp>
    </p:spTree>
    <p:extLst>
      <p:ext uri="{BB962C8B-B14F-4D97-AF65-F5344CB8AC3E}">
        <p14:creationId xmlns:p14="http://schemas.microsoft.com/office/powerpoint/2010/main" val="2952135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1CE9-3C2D-C0EA-5194-5838A2C652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2A30B5-5AFB-EF97-A13F-76609C88B4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3B0303-9CC0-F649-4F30-9ED430CD4D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CF0BE-931C-6227-25ED-425001C72A0C}"/>
              </a:ext>
            </a:extLst>
          </p:cNvPr>
          <p:cNvSpPr>
            <a:spLocks noGrp="1"/>
          </p:cNvSpPr>
          <p:nvPr>
            <p:ph type="dt" sz="half" idx="10"/>
          </p:nvPr>
        </p:nvSpPr>
        <p:spPr/>
        <p:txBody>
          <a:bodyPr/>
          <a:lstStyle/>
          <a:p>
            <a:fld id="{98212A2E-C12F-2148-B839-0AD8FB6B5EF9}" type="datetimeFigureOut">
              <a:rPr lang="en-US" smtClean="0"/>
              <a:t>8/19/24</a:t>
            </a:fld>
            <a:endParaRPr lang="en-US"/>
          </a:p>
        </p:txBody>
      </p:sp>
      <p:sp>
        <p:nvSpPr>
          <p:cNvPr id="6" name="Footer Placeholder 5">
            <a:extLst>
              <a:ext uri="{FF2B5EF4-FFF2-40B4-BE49-F238E27FC236}">
                <a16:creationId xmlns:a16="http://schemas.microsoft.com/office/drawing/2014/main" id="{C7ABD216-2F4E-47C2-8C5D-0ED8CCA2A9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887A9B-5929-48C6-1AFA-7C2BF6BAE3E4}"/>
              </a:ext>
            </a:extLst>
          </p:cNvPr>
          <p:cNvSpPr>
            <a:spLocks noGrp="1"/>
          </p:cNvSpPr>
          <p:nvPr>
            <p:ph type="sldNum" sz="quarter" idx="12"/>
          </p:nvPr>
        </p:nvSpPr>
        <p:spPr/>
        <p:txBody>
          <a:bodyPr/>
          <a:lstStyle/>
          <a:p>
            <a:fld id="{EFE05E30-312D-0B4E-BBD5-71418D60090C}" type="slidenum">
              <a:rPr lang="en-US" smtClean="0"/>
              <a:t>‹#›</a:t>
            </a:fld>
            <a:endParaRPr lang="en-US"/>
          </a:p>
        </p:txBody>
      </p:sp>
    </p:spTree>
    <p:extLst>
      <p:ext uri="{BB962C8B-B14F-4D97-AF65-F5344CB8AC3E}">
        <p14:creationId xmlns:p14="http://schemas.microsoft.com/office/powerpoint/2010/main" val="532098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E9B95-46F3-B742-AA5A-AFA47E66C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C6F18D-1EEE-0B36-0977-A0F00F9E70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B8D8AF-AD88-FB8F-1DA5-26C8E9E3BB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212A2E-C12F-2148-B839-0AD8FB6B5EF9}" type="datetimeFigureOut">
              <a:rPr lang="en-US" smtClean="0"/>
              <a:t>8/19/24</a:t>
            </a:fld>
            <a:endParaRPr lang="en-US"/>
          </a:p>
        </p:txBody>
      </p:sp>
      <p:sp>
        <p:nvSpPr>
          <p:cNvPr id="5" name="Footer Placeholder 4">
            <a:extLst>
              <a:ext uri="{FF2B5EF4-FFF2-40B4-BE49-F238E27FC236}">
                <a16:creationId xmlns:a16="http://schemas.microsoft.com/office/drawing/2014/main" id="{E25885E1-6E6C-9900-42EC-16858C5C3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3DE1A0-4340-7A31-4021-E5A8B45547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E05E30-312D-0B4E-BBD5-71418D60090C}" type="slidenum">
              <a:rPr lang="en-US" smtClean="0"/>
              <a:t>‹#›</a:t>
            </a:fld>
            <a:endParaRPr lang="en-US"/>
          </a:p>
        </p:txBody>
      </p:sp>
    </p:spTree>
    <p:extLst>
      <p:ext uri="{BB962C8B-B14F-4D97-AF65-F5344CB8AC3E}">
        <p14:creationId xmlns:p14="http://schemas.microsoft.com/office/powerpoint/2010/main" val="888970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3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3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iscuss.pytorch.org/"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8F0B1-BEBB-0CDC-62D8-174318B4D680}"/>
              </a:ext>
            </a:extLst>
          </p:cNvPr>
          <p:cNvSpPr>
            <a:spLocks noGrp="1"/>
          </p:cNvSpPr>
          <p:nvPr>
            <p:ph type="ctrTitle"/>
          </p:nvPr>
        </p:nvSpPr>
        <p:spPr>
          <a:xfrm>
            <a:off x="638882" y="3577456"/>
            <a:ext cx="10909640" cy="1687814"/>
          </a:xfrm>
        </p:spPr>
        <p:txBody>
          <a:bodyPr anchor="b">
            <a:normAutofit/>
          </a:bodyPr>
          <a:lstStyle/>
          <a:p>
            <a:r>
              <a:rPr lang="en-US" sz="5600" dirty="0"/>
              <a:t>Learning PyTorch from Basics to Advanced 2024</a:t>
            </a:r>
          </a:p>
        </p:txBody>
      </p:sp>
      <p:sp>
        <p:nvSpPr>
          <p:cNvPr id="3" name="Subtitle 2">
            <a:extLst>
              <a:ext uri="{FF2B5EF4-FFF2-40B4-BE49-F238E27FC236}">
                <a16:creationId xmlns:a16="http://schemas.microsoft.com/office/drawing/2014/main" id="{0521186B-C697-FCCA-3C13-5CCDB6BE03DF}"/>
              </a:ext>
            </a:extLst>
          </p:cNvPr>
          <p:cNvSpPr>
            <a:spLocks noGrp="1"/>
          </p:cNvSpPr>
          <p:nvPr>
            <p:ph type="subTitle" idx="1"/>
          </p:nvPr>
        </p:nvSpPr>
        <p:spPr>
          <a:xfrm>
            <a:off x="638881" y="5660607"/>
            <a:ext cx="10909643" cy="552659"/>
          </a:xfrm>
        </p:spPr>
        <p:txBody>
          <a:bodyPr anchor="t">
            <a:normAutofit/>
          </a:bodyPr>
          <a:lstStyle/>
          <a:p>
            <a:r>
              <a:rPr lang="en-US"/>
              <a:t>Vivian Aranha</a:t>
            </a:r>
          </a:p>
        </p:txBody>
      </p:sp>
      <p:pic>
        <p:nvPicPr>
          <p:cNvPr id="1026" name="Picture 2" descr="Learning PyTorch: Modules. This blog post is part of the series… | by  Dagang Wei | Medium">
            <a:extLst>
              <a:ext uri="{FF2B5EF4-FFF2-40B4-BE49-F238E27FC236}">
                <a16:creationId xmlns:a16="http://schemas.microsoft.com/office/drawing/2014/main" id="{6F859795-CBC8-D289-BD27-F9A1F7575B0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51698" y="591670"/>
            <a:ext cx="5484007" cy="2742004"/>
          </a:xfrm>
          <a:prstGeom prst="rect">
            <a:avLst/>
          </a:prstGeom>
          <a:noFill/>
          <a:extLst>
            <a:ext uri="{909E8E84-426E-40DD-AFC4-6F175D3DCCD1}">
              <a14:hiddenFill xmlns:a14="http://schemas.microsoft.com/office/drawing/2010/main">
                <a:solidFill>
                  <a:srgbClr val="FFFFFF"/>
                </a:solidFill>
              </a14:hiddenFill>
            </a:ext>
          </a:extLst>
        </p:spPr>
      </p:pic>
      <p:sp>
        <p:nvSpPr>
          <p:cNvPr id="1033"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375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PyTorch vs Other Frameworks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199" y="1816806"/>
            <a:ext cx="10515600" cy="4619096"/>
          </a:xfrm>
        </p:spPr>
        <p:txBody>
          <a:bodyPr>
            <a:noAutofit/>
          </a:bodyPr>
          <a:lstStyle/>
          <a:p>
            <a:pPr marL="0" indent="0">
              <a:lnSpc>
                <a:spcPct val="100000"/>
              </a:lnSpc>
              <a:buNone/>
            </a:pPr>
            <a:r>
              <a:rPr lang="en-US" sz="2400" dirty="0"/>
              <a:t>PyTorch is often compared to other deep learning frameworks, each with its strengths and trade-offs. In this subsection, we'll compare PyTorch with TensorFlow, </a:t>
            </a:r>
            <a:r>
              <a:rPr lang="en-US" sz="2400" dirty="0" err="1"/>
              <a:t>Keras</a:t>
            </a:r>
            <a:r>
              <a:rPr lang="en-US" sz="2400" dirty="0"/>
              <a:t>, and other popular frameworks.</a:t>
            </a:r>
          </a:p>
          <a:p>
            <a:pPr>
              <a:lnSpc>
                <a:spcPct val="100000"/>
              </a:lnSpc>
            </a:pPr>
            <a:r>
              <a:rPr lang="en-US" sz="2400" b="1" dirty="0"/>
              <a:t>PyTorch vs TensorFlow</a:t>
            </a:r>
          </a:p>
          <a:p>
            <a:pPr lvl="1">
              <a:lnSpc>
                <a:spcPct val="100000"/>
              </a:lnSpc>
            </a:pPr>
            <a:r>
              <a:rPr lang="en-US" sz="2000" b="1" dirty="0"/>
              <a:t>Graph Construction:</a:t>
            </a:r>
            <a:r>
              <a:rPr lang="en-US" sz="2000" dirty="0"/>
              <a:t> PyTorch uses dynamic graphs, allowing on-the-fly changes, while TensorFlow traditionally used static graphs, which can be less intuitive but offer optimization benefits (although TensorFlow 2.0 introduced eager execution to bridge this gap).</a:t>
            </a:r>
          </a:p>
          <a:p>
            <a:pPr lvl="1">
              <a:lnSpc>
                <a:spcPct val="100000"/>
              </a:lnSpc>
            </a:pPr>
            <a:r>
              <a:rPr lang="en-US" sz="2000" b="1" dirty="0"/>
              <a:t>Learning Curve:</a:t>
            </a:r>
            <a:r>
              <a:rPr lang="en-US" sz="2000" dirty="0"/>
              <a:t> PyTorch is often praised for its ease of use and intuitive syntax, making it more beginner-friendly compared to the more complex TensorFlow.</a:t>
            </a:r>
          </a:p>
          <a:p>
            <a:pPr lvl="1">
              <a:lnSpc>
                <a:spcPct val="100000"/>
              </a:lnSpc>
            </a:pPr>
            <a:r>
              <a:rPr lang="en-US" sz="2000" b="1" dirty="0"/>
              <a:t>Community and Ecosystem:</a:t>
            </a:r>
            <a:r>
              <a:rPr lang="en-US" sz="2000" dirty="0"/>
              <a:t> TensorFlow has a larger ecosystem and more tools for production deployment, but PyTorch’s growing community and native integration with Python make it a strong contender.</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7830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Saving and Loading Models with </a:t>
            </a:r>
            <a:r>
              <a:rPr lang="en-US" sz="3200" dirty="0" err="1"/>
              <a:t>torch.save</a:t>
            </a:r>
            <a:r>
              <a:rPr lang="en-US" sz="3200" dirty="0"/>
              <a:t>() and </a:t>
            </a:r>
            <a:r>
              <a:rPr lang="en-US" sz="3200" dirty="0" err="1"/>
              <a:t>torch.load</a:t>
            </a:r>
            <a:r>
              <a:rPr lang="en-US" sz="3200" dirty="0"/>
              <a:t>()</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11111"/>
            <a:ext cx="10515600" cy="4898673"/>
          </a:xfrm>
        </p:spPr>
        <p:txBody>
          <a:bodyPr>
            <a:noAutofit/>
          </a:bodyPr>
          <a:lstStyle/>
          <a:p>
            <a:pPr marL="0" indent="0">
              <a:buNone/>
            </a:pPr>
            <a:r>
              <a:rPr lang="en-US" sz="2000" dirty="0"/>
              <a:t>Saving and loading models are fundamental operations that allow you to preserve the state of a trained model and reuse it later for inference or further training.</a:t>
            </a:r>
          </a:p>
          <a:p>
            <a:r>
              <a:rPr lang="en-US" sz="2000" b="1" dirty="0"/>
              <a:t>Saving Models</a:t>
            </a:r>
          </a:p>
          <a:p>
            <a:pPr lvl="1"/>
            <a:r>
              <a:rPr lang="en-US" sz="1800" b="1" dirty="0"/>
              <a:t>State Dictionary:</a:t>
            </a:r>
            <a:r>
              <a:rPr lang="en-US" sz="1800" dirty="0"/>
              <a:t> In PyTorch, the recommended way to save a model is by saving its state dictionary, which contains the model's parameters (weights and biases).</a:t>
            </a:r>
          </a:p>
          <a:p>
            <a:pPr marL="1200150" lvl="2" indent="-285750"/>
            <a:r>
              <a:rPr lang="en-US" sz="1600" b="1" dirty="0"/>
              <a:t>Example:</a:t>
            </a:r>
          </a:p>
          <a:p>
            <a:pPr marL="1200150" lvl="2" indent="-285750"/>
            <a:endParaRPr lang="en-US" sz="1600" b="1" dirty="0"/>
          </a:p>
          <a:p>
            <a:pPr marL="1200150" lvl="2" indent="-285750"/>
            <a:endParaRPr lang="en-US" sz="1600" b="1" dirty="0"/>
          </a:p>
          <a:p>
            <a:pPr marL="1200150" lvl="2" indent="-285750"/>
            <a:endParaRPr lang="en-US" sz="1600" b="1" dirty="0"/>
          </a:p>
          <a:p>
            <a:pPr marL="914400" lvl="2" indent="0">
              <a:buNone/>
            </a:pPr>
            <a:endParaRPr lang="en-US" sz="1600" b="1" dirty="0"/>
          </a:p>
          <a:p>
            <a:pPr marL="742950" lvl="1" indent="-285750"/>
            <a:r>
              <a:rPr lang="en-US" sz="1800" b="1" dirty="0"/>
              <a:t>Entire Model:</a:t>
            </a:r>
            <a:r>
              <a:rPr lang="en-US" sz="1800" dirty="0"/>
              <a:t> While saving the entire model is possible, it is less flexible and not recommended for most use cases, especially when dealing with dynamic computational graphs.</a:t>
            </a:r>
          </a:p>
          <a:p>
            <a:pPr marL="1200150" lvl="2" indent="-285750"/>
            <a:r>
              <a:rPr lang="en-US" sz="1400" b="1" dirty="0"/>
              <a:t>Example:</a:t>
            </a:r>
            <a:endParaRPr lang="en-US" sz="1400" dirty="0"/>
          </a:p>
          <a:p>
            <a:pPr marL="1200150" lvl="2" indent="-285750"/>
            <a:endParaRPr lang="en-US" sz="1600" dirty="0"/>
          </a:p>
          <a:p>
            <a:pPr marL="0" indent="0">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text on a dark background&#10;&#10;Description automatically generated">
            <a:extLst>
              <a:ext uri="{FF2B5EF4-FFF2-40B4-BE49-F238E27FC236}">
                <a16:creationId xmlns:a16="http://schemas.microsoft.com/office/drawing/2014/main" id="{E9B27A24-821A-313D-B39A-52FD2CB80C2B}"/>
              </a:ext>
            </a:extLst>
          </p:cNvPr>
          <p:cNvPicPr>
            <a:picLocks noChangeAspect="1"/>
          </p:cNvPicPr>
          <p:nvPr/>
        </p:nvPicPr>
        <p:blipFill>
          <a:blip r:embed="rId3"/>
          <a:stretch>
            <a:fillRect/>
          </a:stretch>
        </p:blipFill>
        <p:spPr>
          <a:xfrm>
            <a:off x="1853494" y="3301111"/>
            <a:ext cx="5337528" cy="872746"/>
          </a:xfrm>
          <a:prstGeom prst="rect">
            <a:avLst/>
          </a:prstGeom>
        </p:spPr>
      </p:pic>
      <p:pic>
        <p:nvPicPr>
          <p:cNvPr id="8" name="Picture 7">
            <a:extLst>
              <a:ext uri="{FF2B5EF4-FFF2-40B4-BE49-F238E27FC236}">
                <a16:creationId xmlns:a16="http://schemas.microsoft.com/office/drawing/2014/main" id="{09DEAC7E-66C2-7B7E-1152-63EE565E9CF1}"/>
              </a:ext>
            </a:extLst>
          </p:cNvPr>
          <p:cNvPicPr>
            <a:picLocks noChangeAspect="1"/>
          </p:cNvPicPr>
          <p:nvPr/>
        </p:nvPicPr>
        <p:blipFill>
          <a:blip r:embed="rId4"/>
          <a:stretch>
            <a:fillRect/>
          </a:stretch>
        </p:blipFill>
        <p:spPr>
          <a:xfrm>
            <a:off x="1853494" y="5239599"/>
            <a:ext cx="4242506" cy="474618"/>
          </a:xfrm>
          <a:prstGeom prst="rect">
            <a:avLst/>
          </a:prstGeom>
        </p:spPr>
      </p:pic>
    </p:spTree>
    <p:extLst>
      <p:ext uri="{BB962C8B-B14F-4D97-AF65-F5344CB8AC3E}">
        <p14:creationId xmlns:p14="http://schemas.microsoft.com/office/powerpoint/2010/main" val="19785199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Saving and Loading Models with </a:t>
            </a:r>
            <a:r>
              <a:rPr lang="en-US" sz="3200" dirty="0" err="1"/>
              <a:t>torch.save</a:t>
            </a:r>
            <a:r>
              <a:rPr lang="en-US" sz="3200" dirty="0"/>
              <a:t>() and </a:t>
            </a:r>
            <a:r>
              <a:rPr lang="en-US" sz="3200" dirty="0" err="1"/>
              <a:t>torch.load</a:t>
            </a:r>
            <a:r>
              <a:rPr lang="en-US" sz="3200" dirty="0"/>
              <a:t>()</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11111"/>
            <a:ext cx="10515600" cy="4898673"/>
          </a:xfrm>
        </p:spPr>
        <p:txBody>
          <a:bodyPr>
            <a:noAutofit/>
          </a:bodyPr>
          <a:lstStyle/>
          <a:p>
            <a:r>
              <a:rPr lang="en-US" sz="2400" b="1" dirty="0"/>
              <a:t>Loading Models</a:t>
            </a:r>
          </a:p>
          <a:p>
            <a:pPr lvl="1"/>
            <a:r>
              <a:rPr lang="en-US" sz="2000" b="1" dirty="0"/>
              <a:t>Loading State Dictionary:</a:t>
            </a:r>
            <a:r>
              <a:rPr lang="en-US" sz="2000" dirty="0"/>
              <a:t> To load a model, you need to first initialize the model architecture and then load the saved state dictionary into it.</a:t>
            </a:r>
          </a:p>
          <a:p>
            <a:pPr marL="1200150" lvl="2" indent="-285750"/>
            <a:r>
              <a:rPr lang="en-US" sz="1800" b="1" dirty="0"/>
              <a:t>Example:</a:t>
            </a:r>
          </a:p>
          <a:p>
            <a:pPr marL="1200150" lvl="2" indent="-285750"/>
            <a:endParaRPr lang="en-US" sz="1800" b="1" dirty="0"/>
          </a:p>
          <a:p>
            <a:pPr marL="1200150" lvl="2" indent="-285750"/>
            <a:endParaRPr lang="en-US" sz="2400" b="1" dirty="0"/>
          </a:p>
          <a:p>
            <a:pPr marL="1200150" lvl="2" indent="-285750"/>
            <a:endParaRPr lang="en-US" sz="2400" b="1" dirty="0"/>
          </a:p>
          <a:p>
            <a:pPr lvl="1"/>
            <a:r>
              <a:rPr lang="en-US" sz="2000" b="1" dirty="0"/>
              <a:t>Loading Entire Model:</a:t>
            </a:r>
            <a:r>
              <a:rPr lang="en-US" sz="2000" dirty="0"/>
              <a:t> If you saved the entire model, you can load it directly, though this method is less flexible.</a:t>
            </a:r>
          </a:p>
          <a:p>
            <a:pPr lvl="2"/>
            <a:r>
              <a:rPr lang="en-US" sz="1800" b="1" dirty="0"/>
              <a:t>Example:</a:t>
            </a:r>
            <a:endParaRPr lang="en-US" sz="1800" dirty="0"/>
          </a:p>
          <a:p>
            <a:pPr marL="742950" lvl="1" indent="-285750"/>
            <a:endParaRPr lang="en-US" dirty="0"/>
          </a:p>
          <a:p>
            <a:pPr marL="0" indent="0">
              <a:buNone/>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computer code&#10;&#10;Description automatically generated">
            <a:extLst>
              <a:ext uri="{FF2B5EF4-FFF2-40B4-BE49-F238E27FC236}">
                <a16:creationId xmlns:a16="http://schemas.microsoft.com/office/drawing/2014/main" id="{214AD4F9-9266-1045-8ADF-43C594AAF619}"/>
              </a:ext>
            </a:extLst>
          </p:cNvPr>
          <p:cNvPicPr>
            <a:picLocks noChangeAspect="1"/>
          </p:cNvPicPr>
          <p:nvPr/>
        </p:nvPicPr>
        <p:blipFill>
          <a:blip r:embed="rId3"/>
          <a:stretch>
            <a:fillRect/>
          </a:stretch>
        </p:blipFill>
        <p:spPr>
          <a:xfrm>
            <a:off x="2744610" y="2755794"/>
            <a:ext cx="6354234" cy="893868"/>
          </a:xfrm>
          <a:prstGeom prst="rect">
            <a:avLst/>
          </a:prstGeom>
        </p:spPr>
      </p:pic>
      <p:pic>
        <p:nvPicPr>
          <p:cNvPr id="10" name="Picture 9">
            <a:extLst>
              <a:ext uri="{FF2B5EF4-FFF2-40B4-BE49-F238E27FC236}">
                <a16:creationId xmlns:a16="http://schemas.microsoft.com/office/drawing/2014/main" id="{A108FB31-F600-404E-76CD-FAEE42A50EBC}"/>
              </a:ext>
            </a:extLst>
          </p:cNvPr>
          <p:cNvPicPr>
            <a:picLocks noChangeAspect="1"/>
          </p:cNvPicPr>
          <p:nvPr/>
        </p:nvPicPr>
        <p:blipFill>
          <a:blip r:embed="rId4"/>
          <a:stretch>
            <a:fillRect/>
          </a:stretch>
        </p:blipFill>
        <p:spPr>
          <a:xfrm>
            <a:off x="2744610" y="4951589"/>
            <a:ext cx="4683479" cy="435932"/>
          </a:xfrm>
          <a:prstGeom prst="rect">
            <a:avLst/>
          </a:prstGeom>
        </p:spPr>
      </p:pic>
    </p:spTree>
    <p:extLst>
      <p:ext uri="{BB962C8B-B14F-4D97-AF65-F5344CB8AC3E}">
        <p14:creationId xmlns:p14="http://schemas.microsoft.com/office/powerpoint/2010/main" val="10961868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2800" dirty="0"/>
              <a:t>Model Serialization and Deployment with </a:t>
            </a:r>
            <a:br>
              <a:rPr lang="en-US" sz="2800" dirty="0"/>
            </a:br>
            <a:r>
              <a:rPr lang="en-US" sz="2800" dirty="0" err="1"/>
              <a:t>TorchScript</a:t>
            </a:r>
            <a:r>
              <a:rPr lang="en-US" sz="2800" dirty="0"/>
              <a:t> and ONNX</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For deploying models in production, you need to serialize them in a format that can be efficiently executed in various environments.</a:t>
            </a:r>
          </a:p>
          <a:p>
            <a:r>
              <a:rPr lang="en-US" sz="2000" b="1" dirty="0" err="1"/>
              <a:t>TorchScript</a:t>
            </a:r>
            <a:endParaRPr lang="en-US" sz="2000" b="1" dirty="0"/>
          </a:p>
          <a:p>
            <a:pPr lvl="1"/>
            <a:r>
              <a:rPr lang="en-US" sz="1800" b="1" dirty="0"/>
              <a:t>Overview:</a:t>
            </a:r>
            <a:r>
              <a:rPr lang="en-US" sz="1800" dirty="0"/>
              <a:t> </a:t>
            </a:r>
            <a:r>
              <a:rPr lang="en-US" sz="1800" dirty="0" err="1"/>
              <a:t>TorchScript</a:t>
            </a:r>
            <a:r>
              <a:rPr lang="en-US" sz="1800" dirty="0"/>
              <a:t> is an intermediate representation of a PyTorch model that can be optimized and executed in a production environment without requiring a Python runtime.</a:t>
            </a:r>
          </a:p>
          <a:p>
            <a:pPr marL="1200150" lvl="2" indent="-285750"/>
            <a:r>
              <a:rPr lang="en-US" sz="1600" b="1" dirty="0"/>
              <a:t>Scripting:</a:t>
            </a:r>
            <a:r>
              <a:rPr lang="en-US" sz="1600" dirty="0"/>
              <a:t> Convert a PyTorch model to </a:t>
            </a:r>
            <a:r>
              <a:rPr lang="en-US" sz="1600" dirty="0" err="1"/>
              <a:t>TorchScript</a:t>
            </a:r>
            <a:r>
              <a:rPr lang="en-US" sz="1600" dirty="0"/>
              <a:t> using scripting, which automatically converts the model:</a:t>
            </a:r>
          </a:p>
          <a:p>
            <a:pPr marL="1200150" lvl="2" indent="-285750"/>
            <a:endParaRPr lang="en-US" sz="1600" dirty="0"/>
          </a:p>
          <a:p>
            <a:pPr marL="1200150" lvl="2" indent="-285750"/>
            <a:endParaRPr lang="en-US" sz="1600" dirty="0"/>
          </a:p>
          <a:p>
            <a:pPr marL="1200150" lvl="2" indent="-285750"/>
            <a:endParaRPr lang="en-US" sz="1600" dirty="0"/>
          </a:p>
          <a:p>
            <a:pPr marL="1200150" lvl="2" indent="-285750"/>
            <a:r>
              <a:rPr lang="en-US" sz="1600" b="1" dirty="0"/>
              <a:t>Tracing:</a:t>
            </a:r>
            <a:r>
              <a:rPr lang="en-US" sz="1600" dirty="0"/>
              <a:t> Alternatively, you can trace a model that has a fixed input size to </a:t>
            </a:r>
            <a:r>
              <a:rPr lang="en-US" sz="1600" dirty="0" err="1"/>
              <a:t>TorchScript</a:t>
            </a:r>
            <a:r>
              <a:rPr lang="en-US" sz="1600" dirty="0"/>
              <a:t>:</a:t>
            </a:r>
          </a:p>
          <a:p>
            <a:pPr marL="1200150" lvl="2" indent="-285750"/>
            <a:endParaRPr lang="en-US" sz="1600" dirty="0"/>
          </a:p>
          <a:p>
            <a:pPr marL="1200150" lvl="2" indent="-285750"/>
            <a:endParaRPr lang="en-US" sz="1600" dirty="0"/>
          </a:p>
          <a:p>
            <a:pPr marL="1200150" lvl="2" indent="-285750"/>
            <a:endParaRPr lang="en-US" sz="1600" dirty="0"/>
          </a:p>
          <a:p>
            <a:pPr marL="742950" lvl="1" indent="-285750"/>
            <a:r>
              <a:rPr lang="en-US" sz="1800" b="1" dirty="0"/>
              <a:t>Deployment:</a:t>
            </a:r>
            <a:r>
              <a:rPr lang="en-US" sz="1800" dirty="0"/>
              <a:t> </a:t>
            </a:r>
            <a:r>
              <a:rPr lang="en-US" sz="1800" dirty="0" err="1"/>
              <a:t>TorchScript</a:t>
            </a:r>
            <a:r>
              <a:rPr lang="en-US" sz="1800" dirty="0"/>
              <a:t> models can be deployed to environments like mobile devices, edge devices, or cloud servers where a full Python runtime might not be available.</a:t>
            </a:r>
          </a:p>
          <a:p>
            <a:pPr marL="742950" lvl="1" indent="-285750"/>
            <a:endParaRPr lang="en-US" sz="1800" dirty="0"/>
          </a:p>
          <a:p>
            <a:pPr marL="0" indent="0">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2E6311-901F-79A7-28DF-A2BDC4214ECF}"/>
              </a:ext>
            </a:extLst>
          </p:cNvPr>
          <p:cNvPicPr>
            <a:picLocks noChangeAspect="1"/>
          </p:cNvPicPr>
          <p:nvPr/>
        </p:nvPicPr>
        <p:blipFill>
          <a:blip r:embed="rId3"/>
          <a:stretch>
            <a:fillRect/>
          </a:stretch>
        </p:blipFill>
        <p:spPr>
          <a:xfrm>
            <a:off x="2569634" y="3583805"/>
            <a:ext cx="6596944" cy="641111"/>
          </a:xfrm>
          <a:prstGeom prst="rect">
            <a:avLst/>
          </a:prstGeom>
        </p:spPr>
      </p:pic>
      <p:pic>
        <p:nvPicPr>
          <p:cNvPr id="9" name="Picture 8">
            <a:extLst>
              <a:ext uri="{FF2B5EF4-FFF2-40B4-BE49-F238E27FC236}">
                <a16:creationId xmlns:a16="http://schemas.microsoft.com/office/drawing/2014/main" id="{22647522-5EE1-5B17-B160-C13672099DFA}"/>
              </a:ext>
            </a:extLst>
          </p:cNvPr>
          <p:cNvPicPr>
            <a:picLocks noChangeAspect="1"/>
          </p:cNvPicPr>
          <p:nvPr/>
        </p:nvPicPr>
        <p:blipFill>
          <a:blip r:embed="rId4"/>
          <a:stretch>
            <a:fillRect/>
          </a:stretch>
        </p:blipFill>
        <p:spPr>
          <a:xfrm>
            <a:off x="2569634" y="4828425"/>
            <a:ext cx="6819094" cy="641111"/>
          </a:xfrm>
          <a:prstGeom prst="rect">
            <a:avLst/>
          </a:prstGeom>
        </p:spPr>
      </p:pic>
    </p:spTree>
    <p:extLst>
      <p:ext uri="{BB962C8B-B14F-4D97-AF65-F5344CB8AC3E}">
        <p14:creationId xmlns:p14="http://schemas.microsoft.com/office/powerpoint/2010/main" val="6559138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2800" dirty="0"/>
              <a:t>Model Serialization and Deployment with </a:t>
            </a:r>
            <a:br>
              <a:rPr lang="en-US" sz="2800" dirty="0"/>
            </a:br>
            <a:r>
              <a:rPr lang="en-US" sz="2800" dirty="0" err="1"/>
              <a:t>TorchScript</a:t>
            </a:r>
            <a:r>
              <a:rPr lang="en-US" sz="2800" dirty="0"/>
              <a:t> and ONNX</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806222"/>
            <a:ext cx="10515600" cy="4503562"/>
          </a:xfrm>
        </p:spPr>
        <p:txBody>
          <a:bodyPr>
            <a:noAutofit/>
          </a:bodyPr>
          <a:lstStyle/>
          <a:p>
            <a:r>
              <a:rPr lang="en-US" sz="2000" b="1" dirty="0"/>
              <a:t>ONNX (Open Neural Network Exchange)</a:t>
            </a:r>
          </a:p>
          <a:p>
            <a:pPr lvl="1"/>
            <a:r>
              <a:rPr lang="en-US" sz="1800" b="1" dirty="0"/>
              <a:t>Overview:</a:t>
            </a:r>
            <a:r>
              <a:rPr lang="en-US" sz="1800" dirty="0"/>
              <a:t> ONNX is an open standard for representing machine learning models, allowing models trained in PyTorch to be deployed in a variety of platforms and runtimes, such as </a:t>
            </a:r>
            <a:r>
              <a:rPr lang="en-US" sz="1800" dirty="0" err="1"/>
              <a:t>TensorRT</a:t>
            </a:r>
            <a:r>
              <a:rPr lang="en-US" sz="1800" dirty="0"/>
              <a:t> or ONNX Runtime.</a:t>
            </a:r>
          </a:p>
          <a:p>
            <a:pPr marL="1200150" lvl="2" indent="-285750"/>
            <a:r>
              <a:rPr lang="en-US" sz="1600" b="1" dirty="0"/>
              <a:t>Exporting to ONNX:</a:t>
            </a:r>
            <a:r>
              <a:rPr lang="en-US" sz="1600" dirty="0"/>
              <a:t> Convert a PyTorch model to the ONNX format:</a:t>
            </a:r>
          </a:p>
          <a:p>
            <a:pPr marL="1200150" lvl="2" indent="-285750"/>
            <a:endParaRPr lang="en-US" sz="1600" dirty="0"/>
          </a:p>
          <a:p>
            <a:pPr marL="914400" lvl="2" indent="0">
              <a:buNone/>
            </a:pPr>
            <a:endParaRPr lang="en-US" sz="1600" dirty="0"/>
          </a:p>
          <a:p>
            <a:pPr marL="1200150" lvl="2" indent="-285750"/>
            <a:endParaRPr lang="en-US" sz="1600" dirty="0"/>
          </a:p>
          <a:p>
            <a:pPr lvl="1"/>
            <a:r>
              <a:rPr lang="en-US" sz="1800" b="1" dirty="0"/>
              <a:t>Deployment:</a:t>
            </a:r>
            <a:r>
              <a:rPr lang="en-US" sz="1800" dirty="0"/>
              <a:t> ONNX models can be deployed in environments that support ONNX, making it easier to integrate with other frameworks and tools beyond PyTorch.</a:t>
            </a:r>
          </a:p>
          <a:p>
            <a:pPr marL="0" indent="0">
              <a:buNone/>
            </a:pPr>
            <a:endParaRPr lang="en-US" sz="1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E4250A-DAD5-F33D-0FB5-081F102E12C5}"/>
              </a:ext>
            </a:extLst>
          </p:cNvPr>
          <p:cNvPicPr>
            <a:picLocks noChangeAspect="1"/>
          </p:cNvPicPr>
          <p:nvPr/>
        </p:nvPicPr>
        <p:blipFill>
          <a:blip r:embed="rId3"/>
          <a:stretch>
            <a:fillRect/>
          </a:stretch>
        </p:blipFill>
        <p:spPr>
          <a:xfrm>
            <a:off x="1960063" y="3429000"/>
            <a:ext cx="7772400" cy="490653"/>
          </a:xfrm>
          <a:prstGeom prst="rect">
            <a:avLst/>
          </a:prstGeom>
        </p:spPr>
      </p:pic>
    </p:spTree>
    <p:extLst>
      <p:ext uri="{BB962C8B-B14F-4D97-AF65-F5344CB8AC3E}">
        <p14:creationId xmlns:p14="http://schemas.microsoft.com/office/powerpoint/2010/main" val="30512865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Serving PyTorch Models with Flask, FastAPI, and AWS Lambda</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11111"/>
            <a:ext cx="10515600" cy="4898673"/>
          </a:xfrm>
        </p:spPr>
        <p:txBody>
          <a:bodyPr>
            <a:noAutofit/>
          </a:bodyPr>
          <a:lstStyle/>
          <a:p>
            <a:pPr marL="0" indent="0">
              <a:buNone/>
            </a:pPr>
            <a:r>
              <a:rPr lang="en-US" sz="2000" dirty="0"/>
              <a:t>Serving a model involves setting up an API that can receive data, pass it to the model for prediction, and return the result. Various frameworks can help with this process.</a:t>
            </a:r>
          </a:p>
          <a:p>
            <a:r>
              <a:rPr lang="en-US" sz="2000" b="1" dirty="0"/>
              <a:t>Serving with Flask</a:t>
            </a:r>
          </a:p>
          <a:p>
            <a:pPr lvl="1"/>
            <a:r>
              <a:rPr lang="en-US" sz="1800" b="1" dirty="0"/>
              <a:t>Overview:</a:t>
            </a:r>
            <a:r>
              <a:rPr lang="en-US" sz="1800" dirty="0"/>
              <a:t> Flask is a lightweight web framework that can be used to create a simple API for serving PyTorch models.</a:t>
            </a:r>
          </a:p>
          <a:p>
            <a:pPr marL="1200150" lvl="2" indent="-285750"/>
            <a:r>
              <a:rPr lang="en-US" sz="1600" b="1" dirty="0"/>
              <a:t>Example:</a:t>
            </a:r>
            <a:endParaRPr lang="en-US" sz="1600" dirty="0"/>
          </a:p>
          <a:p>
            <a:pPr marL="0" indent="0">
              <a:buNone/>
            </a:pPr>
            <a:endParaRPr lang="en-US" sz="1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mputer screen shot of text&#10;&#10;Description automatically generated">
            <a:extLst>
              <a:ext uri="{FF2B5EF4-FFF2-40B4-BE49-F238E27FC236}">
                <a16:creationId xmlns:a16="http://schemas.microsoft.com/office/drawing/2014/main" id="{4328D5FC-A5E0-F803-88A4-58A4C5BC5FDA}"/>
              </a:ext>
            </a:extLst>
          </p:cNvPr>
          <p:cNvPicPr>
            <a:picLocks noChangeAspect="1"/>
          </p:cNvPicPr>
          <p:nvPr/>
        </p:nvPicPr>
        <p:blipFill>
          <a:blip r:embed="rId3"/>
          <a:stretch>
            <a:fillRect/>
          </a:stretch>
        </p:blipFill>
        <p:spPr>
          <a:xfrm>
            <a:off x="3540658" y="2859697"/>
            <a:ext cx="4757379" cy="3633178"/>
          </a:xfrm>
          <a:prstGeom prst="rect">
            <a:avLst/>
          </a:prstGeom>
        </p:spPr>
      </p:pic>
    </p:spTree>
    <p:extLst>
      <p:ext uri="{BB962C8B-B14F-4D97-AF65-F5344CB8AC3E}">
        <p14:creationId xmlns:p14="http://schemas.microsoft.com/office/powerpoint/2010/main" val="637866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Serving PyTorch Models with Flask, FastAPI, and AWS Lambda</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000" b="1" dirty="0"/>
              <a:t>Serving with FastAPI</a:t>
            </a:r>
          </a:p>
          <a:p>
            <a:pPr lvl="1"/>
            <a:r>
              <a:rPr lang="en-US" sz="1800" b="1" dirty="0"/>
              <a:t>Overview:</a:t>
            </a:r>
            <a:r>
              <a:rPr lang="en-US" sz="1800" dirty="0"/>
              <a:t> FastAPI is a modern, fast web framework that is well-suited for building APIs with automatic documentation and validation.</a:t>
            </a:r>
          </a:p>
          <a:p>
            <a:pPr marL="1200150" lvl="2" indent="-285750"/>
            <a:r>
              <a:rPr lang="en-US" sz="1600" b="1" dirty="0"/>
              <a:t>Example:</a:t>
            </a:r>
            <a:endParaRPr lang="en-US" sz="1600" dirty="0"/>
          </a:p>
          <a:p>
            <a:pPr marL="0" indent="0">
              <a:buNone/>
            </a:pPr>
            <a:endParaRPr lang="en-US" sz="11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program&#10;&#10;Description automatically generated">
            <a:extLst>
              <a:ext uri="{FF2B5EF4-FFF2-40B4-BE49-F238E27FC236}">
                <a16:creationId xmlns:a16="http://schemas.microsoft.com/office/drawing/2014/main" id="{95E7E50F-D928-284F-2B40-2216F45DC3B2}"/>
              </a:ext>
            </a:extLst>
          </p:cNvPr>
          <p:cNvPicPr>
            <a:picLocks noChangeAspect="1"/>
          </p:cNvPicPr>
          <p:nvPr/>
        </p:nvPicPr>
        <p:blipFill>
          <a:blip r:embed="rId3"/>
          <a:stretch>
            <a:fillRect/>
          </a:stretch>
        </p:blipFill>
        <p:spPr>
          <a:xfrm>
            <a:off x="3273777" y="2476961"/>
            <a:ext cx="4978401" cy="3702686"/>
          </a:xfrm>
          <a:prstGeom prst="rect">
            <a:avLst/>
          </a:prstGeom>
        </p:spPr>
      </p:pic>
    </p:spTree>
    <p:extLst>
      <p:ext uri="{BB962C8B-B14F-4D97-AF65-F5344CB8AC3E}">
        <p14:creationId xmlns:p14="http://schemas.microsoft.com/office/powerpoint/2010/main" val="2308583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Serving PyTorch Models with Flask, FastAPI, and AWS Lambda</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400" b="1" dirty="0"/>
              <a:t>Serving with AWS Lambda</a:t>
            </a:r>
          </a:p>
          <a:p>
            <a:pPr lvl="1">
              <a:lnSpc>
                <a:spcPct val="100000"/>
              </a:lnSpc>
            </a:pPr>
            <a:r>
              <a:rPr lang="en-US" sz="2000" b="1" dirty="0"/>
              <a:t>Overview:</a:t>
            </a:r>
            <a:r>
              <a:rPr lang="en-US" sz="2000" dirty="0"/>
              <a:t> AWS Lambda is a serverless computing service that lets you run code without provisioning servers. You can deploy a PyTorch model using Lambda to create a scalable and cost-effective model serving endpoint.</a:t>
            </a:r>
          </a:p>
          <a:p>
            <a:pPr marL="1200150" lvl="2" indent="-285750">
              <a:lnSpc>
                <a:spcPct val="100000"/>
              </a:lnSpc>
            </a:pPr>
            <a:r>
              <a:rPr lang="en-US" sz="1800" b="1" dirty="0"/>
              <a:t>Steps:</a:t>
            </a:r>
            <a:endParaRPr lang="en-US" sz="1800" dirty="0"/>
          </a:p>
          <a:p>
            <a:pPr lvl="3">
              <a:lnSpc>
                <a:spcPct val="100000"/>
              </a:lnSpc>
            </a:pPr>
            <a:r>
              <a:rPr lang="en-US" sz="1600" dirty="0"/>
              <a:t>Package your model and code.</a:t>
            </a:r>
          </a:p>
          <a:p>
            <a:pPr lvl="3">
              <a:lnSpc>
                <a:spcPct val="100000"/>
              </a:lnSpc>
            </a:pPr>
            <a:r>
              <a:rPr lang="en-US" sz="1600" dirty="0"/>
              <a:t>Deploy to AWS Lambda using a tool like AWS SAM or the Serverless Framework.</a:t>
            </a:r>
          </a:p>
          <a:p>
            <a:pPr lvl="3">
              <a:lnSpc>
                <a:spcPct val="100000"/>
              </a:lnSpc>
            </a:pPr>
            <a:r>
              <a:rPr lang="en-US" sz="1600" dirty="0"/>
              <a:t>Integrate with API Gateway to create an HTTP endpoint for serving predictions.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7911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Model Monitoring and Versioning in Production</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Once deployed, models in production must be monitored for performance and managed through versioning to ensure reliability and continuous improvement.</a:t>
            </a:r>
          </a:p>
          <a:p>
            <a:r>
              <a:rPr lang="en-US" sz="2000" b="1" dirty="0"/>
              <a:t>Model Monitoring</a:t>
            </a:r>
          </a:p>
          <a:p>
            <a:pPr lvl="1"/>
            <a:r>
              <a:rPr lang="en-US" sz="1800" b="1" dirty="0"/>
              <a:t>Importance:</a:t>
            </a:r>
            <a:r>
              <a:rPr lang="en-US" sz="1800" dirty="0"/>
              <a:t> Monitoring is crucial for detecting issues like model drift, where the model's performance degrades over time due to changes in data patterns.</a:t>
            </a:r>
          </a:p>
          <a:p>
            <a:pPr marL="1200150" lvl="2" indent="-285750"/>
            <a:r>
              <a:rPr lang="en-US" sz="1600" b="1" dirty="0"/>
              <a:t>Metrics:</a:t>
            </a:r>
            <a:r>
              <a:rPr lang="en-US" sz="1600" dirty="0"/>
              <a:t> Track metrics such as prediction accuracy, latency, error rates, and resource utilization.</a:t>
            </a:r>
          </a:p>
          <a:p>
            <a:pPr marL="1200150" lvl="2" indent="-285750"/>
            <a:r>
              <a:rPr lang="en-US" sz="1600" b="1" dirty="0"/>
              <a:t>Tools:</a:t>
            </a:r>
            <a:r>
              <a:rPr lang="en-US" sz="1600" dirty="0"/>
              <a:t> Use monitoring tools like Prometheus, Grafana, or specialized AI monitoring platforms like Seldon or </a:t>
            </a:r>
            <a:r>
              <a:rPr lang="en-US" sz="1600" dirty="0" err="1"/>
              <a:t>Neptune.ai</a:t>
            </a:r>
            <a:r>
              <a:rPr lang="en-US" sz="1600" dirty="0"/>
              <a:t> to keep track of these metrics.</a:t>
            </a:r>
          </a:p>
          <a:p>
            <a:r>
              <a:rPr lang="en-US" sz="2000" b="1" dirty="0"/>
              <a:t>Model Versioning</a:t>
            </a:r>
          </a:p>
          <a:p>
            <a:pPr lvl="1"/>
            <a:r>
              <a:rPr lang="en-US" sz="1800" b="1" dirty="0"/>
              <a:t>Overview:</a:t>
            </a:r>
            <a:r>
              <a:rPr lang="en-US" sz="1800" dirty="0"/>
              <a:t> Versioning allows you to manage multiple versions of a model, enabling rollback to previous versions if needed, and A/B testing of different models.</a:t>
            </a:r>
          </a:p>
          <a:p>
            <a:pPr marL="1200150" lvl="2" indent="-285750"/>
            <a:r>
              <a:rPr lang="en-US" sz="1600" b="1" dirty="0"/>
              <a:t>Techniques:</a:t>
            </a:r>
            <a:r>
              <a:rPr lang="en-US" sz="1600" dirty="0"/>
              <a:t> Use model registries and versioning tools like </a:t>
            </a:r>
            <a:r>
              <a:rPr lang="en-US" sz="1600" dirty="0" err="1"/>
              <a:t>MLflow</a:t>
            </a:r>
            <a:r>
              <a:rPr lang="en-US" sz="1600" dirty="0"/>
              <a:t>, DVC (Data Version Control), or AWS </a:t>
            </a:r>
            <a:r>
              <a:rPr lang="en-US" sz="1600" dirty="0" err="1"/>
              <a:t>SageMaker</a:t>
            </a:r>
            <a:r>
              <a:rPr lang="en-US" sz="1600" dirty="0"/>
              <a:t> Model Registry.</a:t>
            </a:r>
          </a:p>
          <a:p>
            <a:pPr marL="1200150" lvl="2" indent="-285750"/>
            <a:r>
              <a:rPr lang="en-US" sz="1600" b="1" dirty="0"/>
              <a:t>Deployment Strategy:</a:t>
            </a:r>
            <a:r>
              <a:rPr lang="en-US" sz="1600" dirty="0"/>
              <a:t> Implement canary deployments or blue-green deployments to safely transition between model versions in production.</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533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4000" dirty="0"/>
              <a:t>Debugging and Troubleshooting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400" b="1" dirty="0"/>
              <a:t>Introduction</a:t>
            </a:r>
          </a:p>
          <a:p>
            <a:r>
              <a:rPr lang="en-US" sz="2400" dirty="0"/>
              <a:t>Even with well-structured code, issues can arise during the development of deep learning models. </a:t>
            </a:r>
          </a:p>
          <a:p>
            <a:r>
              <a:rPr lang="en-US" sz="2400" dirty="0"/>
              <a:t>Debugging and troubleshooting are essential skills for identifying and resolving errors, improving model stability, and optimizing performance. </a:t>
            </a:r>
          </a:p>
          <a:p>
            <a:r>
              <a:rPr lang="en-US" sz="2400" dirty="0"/>
              <a:t>In this section, we will explore common errors and warnings in PyTorch, effective debugging techniques, strategies for handling numerical stability issues like NaNs and infinities, and tools for profiling and optimizing PyTorch code. </a:t>
            </a:r>
          </a:p>
          <a:p>
            <a:r>
              <a:rPr lang="en-US" sz="2400" dirty="0"/>
              <a:t>By mastering these skills, you can ensure your models run smoothly and efficiently in both development and production environments.</a:t>
            </a:r>
          </a:p>
          <a:p>
            <a:pPr marL="0" indent="0">
              <a:buNone/>
            </a:pPr>
            <a:endParaRPr lang="en-US" sz="3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918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Understanding Common PyTorch Errors and Warnings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400" dirty="0"/>
              <a:t>PyTorch users often encounter various errors and warnings, especially when experimenting with complex models or data pipelines. Understanding these messages is crucial for quickly diagnosing and fixing issues.</a:t>
            </a:r>
          </a:p>
          <a:p>
            <a:r>
              <a:rPr lang="en-US" sz="2400" b="1" dirty="0"/>
              <a:t>Common Errors</a:t>
            </a:r>
          </a:p>
          <a:p>
            <a:pPr lvl="1"/>
            <a:r>
              <a:rPr lang="en-US" sz="2000" b="1" dirty="0"/>
              <a:t>Shape Mismatch Errors:</a:t>
            </a:r>
            <a:r>
              <a:rPr lang="en-US" sz="2000" dirty="0"/>
              <a:t> These occur when operations are performed on tensors with incompatible shapes. Common examples include trying to add tensors of different dimensions or incorrectly defining model layers.</a:t>
            </a:r>
          </a:p>
          <a:p>
            <a:pPr marL="1200150" lvl="2" indent="-285750"/>
            <a:r>
              <a:rPr lang="en-US" sz="1800" b="1" dirty="0"/>
              <a:t>Example:</a:t>
            </a:r>
          </a:p>
          <a:p>
            <a:pPr marL="1200150" lvl="2" indent="-285750"/>
            <a:endParaRPr lang="en-US" sz="1800" b="1" dirty="0"/>
          </a:p>
          <a:p>
            <a:pPr marL="1200150" lvl="2" indent="-285750"/>
            <a:endParaRPr lang="en-US" sz="1800" b="1" dirty="0"/>
          </a:p>
          <a:p>
            <a:pPr marL="1200150" lvl="2" indent="-285750"/>
            <a:endParaRPr lang="en-US" sz="1800" b="1" dirty="0"/>
          </a:p>
          <a:p>
            <a:pPr marL="1200150" lvl="2" indent="-285750"/>
            <a:r>
              <a:rPr lang="en-US" sz="1600" b="1" dirty="0"/>
              <a:t>Solution:</a:t>
            </a:r>
            <a:r>
              <a:rPr lang="en-US" sz="1600" dirty="0"/>
              <a:t> Check the shapes of the tensors involved using </a:t>
            </a:r>
            <a:r>
              <a:rPr lang="en-US" sz="1600" dirty="0" err="1"/>
              <a:t>tensor.shape</a:t>
            </a:r>
            <a:r>
              <a:rPr lang="en-US" sz="1600" dirty="0"/>
              <a:t> and ensure they are compatible for the intended operation.</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9AF5FC-BD75-F651-ECB5-C8CD21718CBC}"/>
              </a:ext>
            </a:extLst>
          </p:cNvPr>
          <p:cNvPicPr>
            <a:picLocks noChangeAspect="1"/>
          </p:cNvPicPr>
          <p:nvPr/>
        </p:nvPicPr>
        <p:blipFill>
          <a:blip r:embed="rId3"/>
          <a:stretch>
            <a:fillRect/>
          </a:stretch>
        </p:blipFill>
        <p:spPr>
          <a:xfrm>
            <a:off x="1510799" y="4328746"/>
            <a:ext cx="9170402" cy="573628"/>
          </a:xfrm>
          <a:prstGeom prst="rect">
            <a:avLst/>
          </a:prstGeom>
        </p:spPr>
      </p:pic>
    </p:spTree>
    <p:extLst>
      <p:ext uri="{BB962C8B-B14F-4D97-AF65-F5344CB8AC3E}">
        <p14:creationId xmlns:p14="http://schemas.microsoft.com/office/powerpoint/2010/main" val="2482935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PyTorch vs Other Frameworks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199" y="1816806"/>
            <a:ext cx="10515600" cy="4619096"/>
          </a:xfrm>
        </p:spPr>
        <p:txBody>
          <a:bodyPr>
            <a:noAutofit/>
          </a:bodyPr>
          <a:lstStyle/>
          <a:p>
            <a:pPr>
              <a:lnSpc>
                <a:spcPct val="100000"/>
              </a:lnSpc>
            </a:pPr>
            <a:r>
              <a:rPr lang="en-US" sz="2400" b="1" dirty="0"/>
              <a:t>PyTorch vs </a:t>
            </a:r>
            <a:r>
              <a:rPr lang="en-US" sz="2400" b="1" dirty="0" err="1"/>
              <a:t>Keras</a:t>
            </a:r>
            <a:endParaRPr lang="en-US" sz="2400" b="1" dirty="0"/>
          </a:p>
          <a:p>
            <a:pPr lvl="1">
              <a:lnSpc>
                <a:spcPct val="100000"/>
              </a:lnSpc>
            </a:pPr>
            <a:r>
              <a:rPr lang="en-US" sz="2000" b="1" dirty="0"/>
              <a:t>Flexibility:</a:t>
            </a:r>
            <a:r>
              <a:rPr lang="en-US" sz="2000" dirty="0"/>
              <a:t> </a:t>
            </a:r>
            <a:r>
              <a:rPr lang="en-US" sz="2000" dirty="0" err="1"/>
              <a:t>Keras</a:t>
            </a:r>
            <a:r>
              <a:rPr lang="en-US" sz="2000" dirty="0"/>
              <a:t>, being a high-level API, is simpler and more abstract, which can be an advantage for quick prototyping but may limit flexibility. PyTorch, with its low-level approach, offers more control over the model-building process.</a:t>
            </a:r>
          </a:p>
          <a:p>
            <a:pPr lvl="1">
              <a:lnSpc>
                <a:spcPct val="100000"/>
              </a:lnSpc>
            </a:pPr>
            <a:r>
              <a:rPr lang="en-US" sz="2000" b="1" dirty="0"/>
              <a:t>Performance:</a:t>
            </a:r>
            <a:r>
              <a:rPr lang="en-US" sz="2000" dirty="0"/>
              <a:t> PyTorch generally provides better performance, especially for research purposes, due to its fine-grained control over computations.</a:t>
            </a:r>
          </a:p>
          <a:p>
            <a:pPr>
              <a:lnSpc>
                <a:spcPct val="100000"/>
              </a:lnSpc>
            </a:pPr>
            <a:r>
              <a:rPr lang="en-US" sz="2400" b="1" dirty="0"/>
              <a:t>PyTorch vs Other Frameworks</a:t>
            </a:r>
          </a:p>
          <a:p>
            <a:pPr lvl="1">
              <a:lnSpc>
                <a:spcPct val="100000"/>
              </a:lnSpc>
            </a:pPr>
            <a:r>
              <a:rPr lang="en-US" sz="2000" b="1" dirty="0" err="1"/>
              <a:t>MXNet</a:t>
            </a:r>
            <a:r>
              <a:rPr lang="en-US" sz="2000" b="1" dirty="0"/>
              <a:t>:</a:t>
            </a:r>
            <a:r>
              <a:rPr lang="en-US" sz="2000" dirty="0"/>
              <a:t> </a:t>
            </a:r>
            <a:r>
              <a:rPr lang="en-US" sz="2000" dirty="0" err="1"/>
              <a:t>MXNet</a:t>
            </a:r>
            <a:r>
              <a:rPr lang="en-US" sz="2000" dirty="0"/>
              <a:t> offers a blend of dynamic and static graphs but is less popular and lacks the extensive community support that PyTorch enjoys.</a:t>
            </a:r>
          </a:p>
          <a:p>
            <a:pPr lvl="1">
              <a:lnSpc>
                <a:spcPct val="100000"/>
              </a:lnSpc>
            </a:pPr>
            <a:r>
              <a:rPr lang="en-US" sz="2000" b="1" dirty="0"/>
              <a:t>Chainer:</a:t>
            </a:r>
            <a:r>
              <a:rPr lang="en-US" sz="2000" dirty="0"/>
              <a:t> Chainer, like PyTorch, uses dynamic graphs but has a smaller community and ecosystem.</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261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Understanding Common PyTorch Errors and Warnings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000" b="1" dirty="0"/>
              <a:t>Type Errors:</a:t>
            </a:r>
            <a:r>
              <a:rPr lang="en-US" sz="2000" dirty="0"/>
              <a:t> PyTorch operations are sensitive to tensor data types. A common mistake is performing operations between tensors of different types, such as float32 and int64.</a:t>
            </a:r>
          </a:p>
          <a:p>
            <a:pPr lvl="1"/>
            <a:r>
              <a:rPr lang="en-US" sz="1800" b="1" dirty="0"/>
              <a:t>Example:</a:t>
            </a:r>
          </a:p>
          <a:p>
            <a:pPr lvl="1"/>
            <a:endParaRPr lang="en-US" sz="2000" b="1" dirty="0"/>
          </a:p>
          <a:p>
            <a:pPr marL="457200" lvl="1" indent="0">
              <a:buNone/>
            </a:pPr>
            <a:endParaRPr lang="en-US" sz="2000" dirty="0"/>
          </a:p>
          <a:p>
            <a:pPr lvl="1"/>
            <a:r>
              <a:rPr lang="en-US" sz="1800" b="1" dirty="0"/>
              <a:t>Solution:</a:t>
            </a:r>
            <a:r>
              <a:rPr lang="en-US" sz="1800" dirty="0"/>
              <a:t> Ensure tensors are of the same type using </a:t>
            </a:r>
            <a:r>
              <a:rPr lang="en-US" sz="1800" dirty="0" err="1"/>
              <a:t>tensor.type</a:t>
            </a:r>
            <a:r>
              <a:rPr lang="en-US" sz="1800" dirty="0"/>
              <a:t>() and convert them if necessary using </a:t>
            </a:r>
            <a:r>
              <a:rPr lang="en-US" sz="1800" dirty="0" err="1"/>
              <a:t>tensor.float</a:t>
            </a:r>
            <a:r>
              <a:rPr lang="en-US" sz="1800" dirty="0"/>
              <a:t>() or </a:t>
            </a:r>
            <a:r>
              <a:rPr lang="en-US" sz="1800" dirty="0" err="1"/>
              <a:t>tensor.long</a:t>
            </a:r>
            <a:r>
              <a:rPr lang="en-US" sz="1800" dirty="0"/>
              <a:t>().</a:t>
            </a:r>
          </a:p>
          <a:p>
            <a:r>
              <a:rPr lang="en-US" sz="2000" b="1" dirty="0"/>
              <a:t>CUDA Errors:</a:t>
            </a:r>
            <a:r>
              <a:rPr lang="en-US" sz="2000" dirty="0"/>
              <a:t> These errors are related to GPU usage and occur when operations are performed on tensors that are not on the same device or when there is insufficient GPU memory.</a:t>
            </a:r>
          </a:p>
          <a:p>
            <a:pPr lvl="1"/>
            <a:r>
              <a:rPr lang="en-US" sz="1800" b="1" dirty="0"/>
              <a:t>Example:</a:t>
            </a:r>
          </a:p>
          <a:p>
            <a:pPr lvl="1"/>
            <a:endParaRPr lang="en-US" sz="1800" b="1" dirty="0"/>
          </a:p>
          <a:p>
            <a:pPr>
              <a:buFont typeface="Arial" panose="020B0604020202020204" pitchFamily="34" charset="0"/>
              <a:buChar char="•"/>
            </a:pPr>
            <a:endParaRPr lang="en-US" sz="1800" dirty="0"/>
          </a:p>
          <a:p>
            <a:pPr marL="742950" lvl="1" indent="-285750">
              <a:buFont typeface="Arial" panose="020B0604020202020204" pitchFamily="34" charset="0"/>
              <a:buChar char="•"/>
            </a:pPr>
            <a:r>
              <a:rPr lang="en-US" sz="1800" b="1" dirty="0"/>
              <a:t>Solution:</a:t>
            </a:r>
            <a:r>
              <a:rPr lang="en-US" sz="1800" dirty="0"/>
              <a:t> Free up memory by deleting unnecessary variables with del, use smaller batch sizes, or move some tensors to the CPU using </a:t>
            </a:r>
            <a:r>
              <a:rPr lang="en-US" sz="1800" dirty="0" err="1"/>
              <a:t>tensor.cpu</a:t>
            </a:r>
            <a:r>
              <a:rPr lang="en-US" sz="1800" dirty="0"/>
              <a:t>().</a:t>
            </a:r>
          </a:p>
          <a:p>
            <a:pPr>
              <a:buFont typeface="Arial" panose="020B0604020202020204" pitchFamily="34" charset="0"/>
              <a:buChar char="•"/>
            </a:pPr>
            <a:endParaRPr lang="en-US" sz="1800" dirty="0"/>
          </a:p>
          <a:p>
            <a:endParaRPr lang="en-US" sz="2000" dirty="0"/>
          </a:p>
          <a:p>
            <a:pPr marL="0" indent="0">
              <a:buNone/>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B974A60-9E96-4AF9-458D-57B62ED2C5C1}"/>
              </a:ext>
            </a:extLst>
          </p:cNvPr>
          <p:cNvPicPr>
            <a:picLocks noChangeAspect="1"/>
          </p:cNvPicPr>
          <p:nvPr/>
        </p:nvPicPr>
        <p:blipFill>
          <a:blip r:embed="rId3"/>
          <a:stretch>
            <a:fillRect/>
          </a:stretch>
        </p:blipFill>
        <p:spPr>
          <a:xfrm>
            <a:off x="1704622" y="2453824"/>
            <a:ext cx="7772400" cy="610042"/>
          </a:xfrm>
          <a:prstGeom prst="rect">
            <a:avLst/>
          </a:prstGeom>
        </p:spPr>
      </p:pic>
      <p:pic>
        <p:nvPicPr>
          <p:cNvPr id="9" name="Picture 8">
            <a:extLst>
              <a:ext uri="{FF2B5EF4-FFF2-40B4-BE49-F238E27FC236}">
                <a16:creationId xmlns:a16="http://schemas.microsoft.com/office/drawing/2014/main" id="{ADBD1AA5-21AE-346E-7542-8196A945430C}"/>
              </a:ext>
            </a:extLst>
          </p:cNvPr>
          <p:cNvPicPr>
            <a:picLocks noChangeAspect="1"/>
          </p:cNvPicPr>
          <p:nvPr/>
        </p:nvPicPr>
        <p:blipFill>
          <a:blip r:embed="rId4"/>
          <a:stretch>
            <a:fillRect/>
          </a:stretch>
        </p:blipFill>
        <p:spPr>
          <a:xfrm>
            <a:off x="1704622" y="4925847"/>
            <a:ext cx="9246844" cy="515397"/>
          </a:xfrm>
          <a:prstGeom prst="rect">
            <a:avLst/>
          </a:prstGeom>
        </p:spPr>
      </p:pic>
    </p:spTree>
    <p:extLst>
      <p:ext uri="{BB962C8B-B14F-4D97-AF65-F5344CB8AC3E}">
        <p14:creationId xmlns:p14="http://schemas.microsoft.com/office/powerpoint/2010/main" val="17612897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Understanding Common PyTorch Errors and Warnings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400" b="1" dirty="0"/>
              <a:t>Common Warnings</a:t>
            </a:r>
          </a:p>
          <a:p>
            <a:pPr lvl="1"/>
            <a:r>
              <a:rPr lang="en-US" sz="2000" b="1" dirty="0" err="1"/>
              <a:t>UserWarnings</a:t>
            </a:r>
            <a:r>
              <a:rPr lang="en-US" sz="2000" b="1" dirty="0"/>
              <a:t>:</a:t>
            </a:r>
            <a:r>
              <a:rPr lang="en-US" sz="2000" dirty="0"/>
              <a:t> PyTorch often issues warnings when it detects potentially problematic operations, such as using deprecated features or inefficient methods.</a:t>
            </a:r>
          </a:p>
          <a:p>
            <a:pPr marL="1200150" lvl="2" indent="-285750"/>
            <a:r>
              <a:rPr lang="en-US" sz="1600" b="1" dirty="0"/>
              <a:t>Example:</a:t>
            </a:r>
          </a:p>
          <a:p>
            <a:pPr marL="1200150" lvl="2" indent="-285750"/>
            <a:endParaRPr lang="en-US" sz="1600" dirty="0"/>
          </a:p>
          <a:p>
            <a:pPr marL="0" indent="0">
              <a:buNone/>
            </a:pPr>
            <a:endParaRPr lang="en-US" sz="2400" dirty="0"/>
          </a:p>
          <a:p>
            <a:pPr marL="1200150" lvl="2" indent="-285750"/>
            <a:r>
              <a:rPr lang="en-US" sz="1600" b="1" dirty="0"/>
              <a:t>Solution:</a:t>
            </a:r>
            <a:r>
              <a:rPr lang="en-US" sz="1600" dirty="0"/>
              <a:t> Pay attention to warnings and update your code to comply with the latest recommended practices.</a:t>
            </a:r>
          </a:p>
          <a:p>
            <a:pPr>
              <a:buFont typeface="Arial" panose="020B0604020202020204" pitchFamily="34" charset="0"/>
              <a:buChar char="•"/>
            </a:pPr>
            <a:r>
              <a:rPr lang="en-US" sz="2400" b="1" dirty="0" err="1"/>
              <a:t>DeprecationWarnings</a:t>
            </a:r>
            <a:r>
              <a:rPr lang="en-US" sz="2400" b="1" dirty="0"/>
              <a:t>:</a:t>
            </a:r>
            <a:r>
              <a:rPr lang="en-US" sz="2400" dirty="0"/>
              <a:t> These warnings inform you that a particular feature or function will be removed in a future version of PyTorch.</a:t>
            </a:r>
          </a:p>
          <a:p>
            <a:pPr marL="742950" lvl="1" indent="-285750">
              <a:buFont typeface="Arial" panose="020B0604020202020204" pitchFamily="34" charset="0"/>
              <a:buChar char="•"/>
            </a:pPr>
            <a:r>
              <a:rPr lang="en-US" sz="2000" b="1" dirty="0"/>
              <a:t>Solution:</a:t>
            </a:r>
            <a:r>
              <a:rPr lang="en-US" sz="2000" dirty="0"/>
              <a:t> Replace deprecated features with their modern equivalents as suggested in the warning message.</a:t>
            </a:r>
          </a:p>
          <a:p>
            <a:pPr marL="0" indent="0">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6E87A30-0D67-B1C5-1E2F-EEB5E9CE4F04}"/>
              </a:ext>
            </a:extLst>
          </p:cNvPr>
          <p:cNvPicPr>
            <a:picLocks noChangeAspect="1"/>
          </p:cNvPicPr>
          <p:nvPr/>
        </p:nvPicPr>
        <p:blipFill>
          <a:blip r:embed="rId3"/>
          <a:stretch>
            <a:fillRect/>
          </a:stretch>
        </p:blipFill>
        <p:spPr>
          <a:xfrm>
            <a:off x="2336800" y="2832116"/>
            <a:ext cx="7772400" cy="526495"/>
          </a:xfrm>
          <a:prstGeom prst="rect">
            <a:avLst/>
          </a:prstGeom>
        </p:spPr>
      </p:pic>
    </p:spTree>
    <p:extLst>
      <p:ext uri="{BB962C8B-B14F-4D97-AF65-F5344CB8AC3E}">
        <p14:creationId xmlns:p14="http://schemas.microsoft.com/office/powerpoint/2010/main" val="42809328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2800" dirty="0"/>
              <a:t>Debugging Techniques: Printing Tensors, Using PyTorch Debugger (</a:t>
            </a:r>
            <a:r>
              <a:rPr lang="en-US" sz="2800" dirty="0" err="1"/>
              <a:t>pdb</a:t>
            </a:r>
            <a:r>
              <a:rPr lang="en-US" sz="2800" dirty="0"/>
              <a:t>)</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400" dirty="0"/>
              <a:t>Effective debugging techniques are essential for identifying and resolving issues in your code.</a:t>
            </a:r>
          </a:p>
          <a:p>
            <a:r>
              <a:rPr lang="en-US" sz="2400" b="1" dirty="0"/>
              <a:t>Printing Tensors</a:t>
            </a:r>
          </a:p>
          <a:p>
            <a:pPr lvl="1"/>
            <a:r>
              <a:rPr lang="en-US" sz="2000" b="1" dirty="0"/>
              <a:t>Overview:</a:t>
            </a:r>
            <a:r>
              <a:rPr lang="en-US" sz="2000" dirty="0"/>
              <a:t> One of the simplest yet most effective debugging techniques is printing the values and shapes of tensors at various points in your code. This helps verify that operations are producing the expected results.</a:t>
            </a:r>
          </a:p>
          <a:p>
            <a:pPr marL="1200150" lvl="2" indent="-285750"/>
            <a:r>
              <a:rPr lang="en-US" sz="1800" b="1" dirty="0"/>
              <a:t>Example:</a:t>
            </a:r>
          </a:p>
          <a:p>
            <a:pPr marL="1200150" lvl="2" indent="-285750"/>
            <a:br>
              <a:rPr lang="en-US" sz="1800" b="1" dirty="0"/>
            </a:br>
            <a:endParaRPr lang="en-US" sz="1800" b="1" dirty="0"/>
          </a:p>
          <a:p>
            <a:pPr marL="1200150" lvl="2" indent="-285750"/>
            <a:endParaRPr lang="en-US" sz="1800" b="1" dirty="0"/>
          </a:p>
          <a:p>
            <a:pPr lvl="1"/>
            <a:r>
              <a:rPr lang="en-US" sz="2000" b="1" dirty="0"/>
              <a:t>Inspecting Gradients:</a:t>
            </a:r>
            <a:r>
              <a:rPr lang="en-US" sz="2000" dirty="0"/>
              <a:t> You can also print the gradients of tensors after the backward pass to ensure they are being computed correctly.</a:t>
            </a:r>
          </a:p>
          <a:p>
            <a:pPr lvl="2"/>
            <a:r>
              <a:rPr lang="en-US" sz="1800" b="1" dirty="0"/>
              <a:t>Example:</a:t>
            </a:r>
            <a:endParaRPr lang="en-US" sz="1800" dirty="0"/>
          </a:p>
          <a:p>
            <a:pPr marL="742950" lvl="1" indent="-285750"/>
            <a:endParaRPr lang="en-US" sz="2000" dirty="0"/>
          </a:p>
          <a:p>
            <a:pPr marL="0" indent="0">
              <a:buNone/>
            </a:pP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background with green text&#10;&#10;Description automatically generated">
            <a:extLst>
              <a:ext uri="{FF2B5EF4-FFF2-40B4-BE49-F238E27FC236}">
                <a16:creationId xmlns:a16="http://schemas.microsoft.com/office/drawing/2014/main" id="{5A5F7E87-BAFE-C669-26FD-922B2C0B35D8}"/>
              </a:ext>
            </a:extLst>
          </p:cNvPr>
          <p:cNvPicPr>
            <a:picLocks noChangeAspect="1"/>
          </p:cNvPicPr>
          <p:nvPr/>
        </p:nvPicPr>
        <p:blipFill>
          <a:blip r:embed="rId3"/>
          <a:stretch>
            <a:fillRect/>
          </a:stretch>
        </p:blipFill>
        <p:spPr>
          <a:xfrm>
            <a:off x="3195461" y="3794117"/>
            <a:ext cx="5147028" cy="740787"/>
          </a:xfrm>
          <a:prstGeom prst="rect">
            <a:avLst/>
          </a:prstGeom>
        </p:spPr>
      </p:pic>
      <p:pic>
        <p:nvPicPr>
          <p:cNvPr id="9" name="Picture 8">
            <a:extLst>
              <a:ext uri="{FF2B5EF4-FFF2-40B4-BE49-F238E27FC236}">
                <a16:creationId xmlns:a16="http://schemas.microsoft.com/office/drawing/2014/main" id="{88685F40-4042-F135-49A1-3C48BE9DC89B}"/>
              </a:ext>
            </a:extLst>
          </p:cNvPr>
          <p:cNvPicPr>
            <a:picLocks noChangeAspect="1"/>
          </p:cNvPicPr>
          <p:nvPr/>
        </p:nvPicPr>
        <p:blipFill>
          <a:blip r:embed="rId4"/>
          <a:stretch>
            <a:fillRect/>
          </a:stretch>
        </p:blipFill>
        <p:spPr>
          <a:xfrm>
            <a:off x="3195461" y="5503272"/>
            <a:ext cx="4729339" cy="514278"/>
          </a:xfrm>
          <a:prstGeom prst="rect">
            <a:avLst/>
          </a:prstGeom>
        </p:spPr>
      </p:pic>
    </p:spTree>
    <p:extLst>
      <p:ext uri="{BB962C8B-B14F-4D97-AF65-F5344CB8AC3E}">
        <p14:creationId xmlns:p14="http://schemas.microsoft.com/office/powerpoint/2010/main" val="15095515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2800" dirty="0"/>
              <a:t>Debugging Techniques: Printing Tensors, Using PyTorch Debugger (</a:t>
            </a:r>
            <a:r>
              <a:rPr lang="en-US" sz="2800" dirty="0" err="1"/>
              <a:t>pdb</a:t>
            </a:r>
            <a:r>
              <a:rPr lang="en-US" sz="2800" dirty="0"/>
              <a:t>)</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1800" b="1" dirty="0"/>
              <a:t>Using PyTorch Debugger (</a:t>
            </a:r>
            <a:r>
              <a:rPr lang="en-US" sz="1800" b="1" dirty="0" err="1"/>
              <a:t>pdb</a:t>
            </a:r>
            <a:r>
              <a:rPr lang="en-US" sz="1800" b="1" dirty="0"/>
              <a:t>)</a:t>
            </a:r>
          </a:p>
          <a:p>
            <a:r>
              <a:rPr lang="en-US" sz="1800" b="1" dirty="0"/>
              <a:t>Overview:</a:t>
            </a:r>
            <a:r>
              <a:rPr lang="en-US" sz="1800" dirty="0"/>
              <a:t> PyTorch can be debugged using Python’s built-in </a:t>
            </a:r>
            <a:r>
              <a:rPr lang="en-US" sz="1800" dirty="0" err="1"/>
              <a:t>pdb</a:t>
            </a:r>
            <a:r>
              <a:rPr lang="en-US" sz="1800" dirty="0"/>
              <a:t> debugger, which allows you to set breakpoints, step through code, and inspect variables.</a:t>
            </a:r>
          </a:p>
          <a:p>
            <a:pPr lvl="1"/>
            <a:r>
              <a:rPr lang="en-US" sz="1400" b="1" dirty="0"/>
              <a:t>Setting a Breakpoint:</a:t>
            </a:r>
            <a:r>
              <a:rPr lang="en-US" sz="1400" dirty="0"/>
              <a:t> Insert import </a:t>
            </a:r>
            <a:r>
              <a:rPr lang="en-US" sz="1400" dirty="0" err="1"/>
              <a:t>pdb</a:t>
            </a:r>
            <a:r>
              <a:rPr lang="en-US" sz="1400" dirty="0"/>
              <a:t>; </a:t>
            </a:r>
            <a:r>
              <a:rPr lang="en-US" sz="1400" dirty="0" err="1"/>
              <a:t>pdb.set_trace</a:t>
            </a:r>
            <a:r>
              <a:rPr lang="en-US" sz="1400" dirty="0"/>
              <a:t>() at the point where you want to start debugging. The execution will pause, allowing you to inspect the environment.</a:t>
            </a:r>
          </a:p>
          <a:p>
            <a:pPr lvl="1"/>
            <a:r>
              <a:rPr lang="en-US" sz="1400" b="1" dirty="0"/>
              <a:t>Example:</a:t>
            </a:r>
          </a:p>
          <a:p>
            <a:pPr lvl="1"/>
            <a:endParaRPr lang="en-US" sz="1400" b="1" dirty="0"/>
          </a:p>
          <a:p>
            <a:pPr lvl="1"/>
            <a:endParaRPr lang="en-US" sz="1400" dirty="0"/>
          </a:p>
          <a:p>
            <a:pPr lvl="1"/>
            <a:endParaRPr lang="en-US" sz="1400" dirty="0"/>
          </a:p>
          <a:p>
            <a:pPr lvl="1"/>
            <a:endParaRPr lang="en-US" sz="1400" dirty="0"/>
          </a:p>
          <a:p>
            <a:pPr lvl="1"/>
            <a:endParaRPr lang="en-US" sz="1400" dirty="0"/>
          </a:p>
          <a:p>
            <a:pPr lvl="1"/>
            <a:endParaRPr lang="en-US" sz="1400" dirty="0"/>
          </a:p>
          <a:p>
            <a:pPr>
              <a:buFont typeface="Arial" panose="020B0604020202020204" pitchFamily="34" charset="0"/>
              <a:buChar char="•"/>
            </a:pPr>
            <a:r>
              <a:rPr lang="en-US" sz="1800" b="1" dirty="0"/>
              <a:t>Common Commands:</a:t>
            </a:r>
            <a:endParaRPr lang="en-US" sz="1800" dirty="0"/>
          </a:p>
          <a:p>
            <a:pPr marL="742950" lvl="1" indent="-285750">
              <a:buFont typeface="Arial" panose="020B0604020202020204" pitchFamily="34" charset="0"/>
              <a:buChar char="•"/>
            </a:pPr>
            <a:r>
              <a:rPr lang="en-US" sz="1800" b="1" dirty="0"/>
              <a:t>n (next):</a:t>
            </a:r>
            <a:r>
              <a:rPr lang="en-US" sz="1800" dirty="0"/>
              <a:t> Execute the next line of code.</a:t>
            </a:r>
          </a:p>
          <a:p>
            <a:pPr marL="742950" lvl="1" indent="-285750">
              <a:buFont typeface="Arial" panose="020B0604020202020204" pitchFamily="34" charset="0"/>
              <a:buChar char="•"/>
            </a:pPr>
            <a:r>
              <a:rPr lang="en-US" sz="1800" b="1" dirty="0"/>
              <a:t>c (continue):</a:t>
            </a:r>
            <a:r>
              <a:rPr lang="en-US" sz="1800" dirty="0"/>
              <a:t> Continue execution until the next breakpoint.</a:t>
            </a:r>
          </a:p>
          <a:p>
            <a:pPr marL="742950" lvl="1" indent="-285750">
              <a:buFont typeface="Arial" panose="020B0604020202020204" pitchFamily="34" charset="0"/>
              <a:buChar char="•"/>
            </a:pPr>
            <a:r>
              <a:rPr lang="en-US" sz="1800" b="1" dirty="0"/>
              <a:t>q (quit):</a:t>
            </a:r>
            <a:r>
              <a:rPr lang="en-US" sz="1800" dirty="0"/>
              <a:t> Exit the debugger.</a:t>
            </a:r>
          </a:p>
          <a:p>
            <a:pPr marL="742950" lvl="1" indent="-285750">
              <a:buFont typeface="Arial" panose="020B0604020202020204" pitchFamily="34" charset="0"/>
              <a:buChar char="•"/>
            </a:pPr>
            <a:r>
              <a:rPr lang="en-US" sz="1800" b="1" dirty="0"/>
              <a:t>p </a:t>
            </a:r>
            <a:r>
              <a:rPr lang="en-US" sz="1800" b="1" dirty="0" err="1"/>
              <a:t>variable_name</a:t>
            </a:r>
            <a:r>
              <a:rPr lang="en-US" sz="1800" b="1" dirty="0"/>
              <a:t>:</a:t>
            </a:r>
            <a:r>
              <a:rPr lang="en-US" sz="1800" dirty="0"/>
              <a:t> Print the value of a variable.</a:t>
            </a:r>
          </a:p>
          <a:p>
            <a:pPr marL="0" indent="0">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computer screen&#10;&#10;Description automatically generated">
            <a:extLst>
              <a:ext uri="{FF2B5EF4-FFF2-40B4-BE49-F238E27FC236}">
                <a16:creationId xmlns:a16="http://schemas.microsoft.com/office/drawing/2014/main" id="{096FFE5F-7267-14CC-DEFD-5E4D68E6257C}"/>
              </a:ext>
            </a:extLst>
          </p:cNvPr>
          <p:cNvPicPr>
            <a:picLocks noChangeAspect="1"/>
          </p:cNvPicPr>
          <p:nvPr/>
        </p:nvPicPr>
        <p:blipFill>
          <a:blip r:embed="rId3"/>
          <a:stretch>
            <a:fillRect/>
          </a:stretch>
        </p:blipFill>
        <p:spPr>
          <a:xfrm>
            <a:off x="2381955" y="3144708"/>
            <a:ext cx="5220406" cy="1519306"/>
          </a:xfrm>
          <a:prstGeom prst="rect">
            <a:avLst/>
          </a:prstGeom>
        </p:spPr>
      </p:pic>
    </p:spTree>
    <p:extLst>
      <p:ext uri="{BB962C8B-B14F-4D97-AF65-F5344CB8AC3E}">
        <p14:creationId xmlns:p14="http://schemas.microsoft.com/office/powerpoint/2010/main" val="41904590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2800" dirty="0"/>
              <a:t>Handling Numerical Stability Issues: NaNs, Infinities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1800" dirty="0"/>
              <a:t>Numerical stability is a common concern in deep learning, where certain operations can lead to NaNs (Not a Number) or infinite values, causing the model to fail.</a:t>
            </a:r>
          </a:p>
          <a:p>
            <a:r>
              <a:rPr lang="en-US" sz="1800" b="1" dirty="0"/>
              <a:t>Common Causes of NaNs and Infinities</a:t>
            </a:r>
          </a:p>
          <a:p>
            <a:pPr lvl="1"/>
            <a:r>
              <a:rPr lang="en-US" sz="1600" b="1" dirty="0"/>
              <a:t>Exploding Gradients:</a:t>
            </a:r>
            <a:r>
              <a:rPr lang="en-US" sz="1600" dirty="0"/>
              <a:t> Gradients that grow exponentially during backpropagation can lead to NaNs or infinities in the model's parameters.</a:t>
            </a:r>
          </a:p>
          <a:p>
            <a:pPr lvl="2"/>
            <a:r>
              <a:rPr lang="en-US" sz="1400" b="1" dirty="0"/>
              <a:t>Solution:</a:t>
            </a:r>
            <a:r>
              <a:rPr lang="en-US" sz="1400" dirty="0"/>
              <a:t> Use gradient clipping to limit the size of the gradients.</a:t>
            </a:r>
          </a:p>
          <a:p>
            <a:pPr lvl="2"/>
            <a:endParaRPr lang="en-US" sz="1400" dirty="0"/>
          </a:p>
          <a:p>
            <a:pPr marL="914400" lvl="2" indent="0">
              <a:buNone/>
            </a:pPr>
            <a:endParaRPr lang="en-US" sz="1400" dirty="0"/>
          </a:p>
          <a:p>
            <a:pPr lvl="1"/>
            <a:r>
              <a:rPr lang="en-US" sz="1600" b="1" dirty="0"/>
              <a:t>Division by Zero:</a:t>
            </a:r>
            <a:r>
              <a:rPr lang="en-US" sz="1600" dirty="0"/>
              <a:t> Certain operations, like division or logarithms, can produce NaNs or infinities when the input is zero or negative.</a:t>
            </a:r>
          </a:p>
          <a:p>
            <a:pPr lvl="2"/>
            <a:r>
              <a:rPr lang="en-US" sz="1400" b="1" dirty="0"/>
              <a:t>Solution:</a:t>
            </a:r>
            <a:r>
              <a:rPr lang="en-US" sz="1400" dirty="0"/>
              <a:t> Add a small epsilon value to the denominator to prevent division by zero.</a:t>
            </a:r>
          </a:p>
          <a:p>
            <a:pPr lvl="2"/>
            <a:endParaRPr lang="en-US" sz="1400" dirty="0"/>
          </a:p>
          <a:p>
            <a:pPr lvl="2"/>
            <a:endParaRPr lang="en-US" sz="1400" dirty="0"/>
          </a:p>
          <a:p>
            <a:pPr lvl="1"/>
            <a:r>
              <a:rPr lang="en-US" sz="1600" b="1" dirty="0"/>
              <a:t>Overflow in Exponentials:</a:t>
            </a:r>
            <a:r>
              <a:rPr lang="en-US" sz="1600" dirty="0"/>
              <a:t> Exponential functions can quickly grow to very large values, leading to overflow.</a:t>
            </a:r>
          </a:p>
          <a:p>
            <a:pPr lvl="2"/>
            <a:r>
              <a:rPr lang="en-US" sz="1400" b="1" dirty="0"/>
              <a:t>Solution:</a:t>
            </a:r>
            <a:r>
              <a:rPr lang="en-US" sz="1400" dirty="0"/>
              <a:t> Use the </a:t>
            </a:r>
            <a:r>
              <a:rPr lang="en-US" sz="1400" dirty="0" err="1"/>
              <a:t>torch.clamp</a:t>
            </a:r>
            <a:r>
              <a:rPr lang="en-US" sz="1400" dirty="0"/>
              <a:t>() function to limit the range of inputs.</a:t>
            </a:r>
          </a:p>
          <a:p>
            <a:pPr marL="0" indent="0">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96F40A2-6610-3F1E-C4ED-1DE3C2D2ACD6}"/>
              </a:ext>
            </a:extLst>
          </p:cNvPr>
          <p:cNvPicPr>
            <a:picLocks noChangeAspect="1"/>
          </p:cNvPicPr>
          <p:nvPr/>
        </p:nvPicPr>
        <p:blipFill>
          <a:blip r:embed="rId3"/>
          <a:stretch>
            <a:fillRect/>
          </a:stretch>
        </p:blipFill>
        <p:spPr>
          <a:xfrm>
            <a:off x="2073628" y="3226642"/>
            <a:ext cx="7409039" cy="385795"/>
          </a:xfrm>
          <a:prstGeom prst="rect">
            <a:avLst/>
          </a:prstGeom>
        </p:spPr>
      </p:pic>
      <p:pic>
        <p:nvPicPr>
          <p:cNvPr id="9" name="Picture 8" descr="A white and orange lines&#10;&#10;Description automatically generated">
            <a:extLst>
              <a:ext uri="{FF2B5EF4-FFF2-40B4-BE49-F238E27FC236}">
                <a16:creationId xmlns:a16="http://schemas.microsoft.com/office/drawing/2014/main" id="{F6D723B8-F100-7A04-5780-A3D2C00DE0C4}"/>
              </a:ext>
            </a:extLst>
          </p:cNvPr>
          <p:cNvPicPr>
            <a:picLocks noChangeAspect="1"/>
          </p:cNvPicPr>
          <p:nvPr/>
        </p:nvPicPr>
        <p:blipFill>
          <a:blip r:embed="rId4"/>
          <a:stretch>
            <a:fillRect/>
          </a:stretch>
        </p:blipFill>
        <p:spPr>
          <a:xfrm>
            <a:off x="2073628" y="4466850"/>
            <a:ext cx="2893483" cy="395383"/>
          </a:xfrm>
          <a:prstGeom prst="rect">
            <a:avLst/>
          </a:prstGeom>
        </p:spPr>
      </p:pic>
      <p:pic>
        <p:nvPicPr>
          <p:cNvPr id="11" name="Picture 10">
            <a:extLst>
              <a:ext uri="{FF2B5EF4-FFF2-40B4-BE49-F238E27FC236}">
                <a16:creationId xmlns:a16="http://schemas.microsoft.com/office/drawing/2014/main" id="{50AFC909-582F-251D-8689-CBBAECAA01BF}"/>
              </a:ext>
            </a:extLst>
          </p:cNvPr>
          <p:cNvPicPr>
            <a:picLocks noChangeAspect="1"/>
          </p:cNvPicPr>
          <p:nvPr/>
        </p:nvPicPr>
        <p:blipFill>
          <a:blip r:embed="rId5"/>
          <a:stretch>
            <a:fillRect/>
          </a:stretch>
        </p:blipFill>
        <p:spPr>
          <a:xfrm>
            <a:off x="2073628" y="5610251"/>
            <a:ext cx="4869354" cy="385795"/>
          </a:xfrm>
          <a:prstGeom prst="rect">
            <a:avLst/>
          </a:prstGeom>
        </p:spPr>
      </p:pic>
    </p:spTree>
    <p:extLst>
      <p:ext uri="{BB962C8B-B14F-4D97-AF65-F5344CB8AC3E}">
        <p14:creationId xmlns:p14="http://schemas.microsoft.com/office/powerpoint/2010/main" val="35300228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2800" dirty="0"/>
              <a:t>Handling Numerical Stability Issues: NaNs, Infinities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200" b="1" dirty="0"/>
              <a:t>Detecting and Handling NaNs and Infinities</a:t>
            </a:r>
          </a:p>
          <a:p>
            <a:pPr lvl="1">
              <a:lnSpc>
                <a:spcPct val="100000"/>
              </a:lnSpc>
            </a:pPr>
            <a:r>
              <a:rPr lang="en-US" sz="2000" b="1" dirty="0" err="1"/>
              <a:t>NaN</a:t>
            </a:r>
            <a:r>
              <a:rPr lang="en-US" sz="2000" b="1" dirty="0"/>
              <a:t> Detection:</a:t>
            </a:r>
            <a:r>
              <a:rPr lang="en-US" sz="2000" dirty="0"/>
              <a:t> Use the </a:t>
            </a:r>
            <a:r>
              <a:rPr lang="en-US" sz="2000" dirty="0" err="1"/>
              <a:t>torch.isnan</a:t>
            </a:r>
            <a:r>
              <a:rPr lang="en-US" sz="2000" dirty="0"/>
              <a:t>() function to detect NaNs in tensors.</a:t>
            </a:r>
          </a:p>
          <a:p>
            <a:pPr marL="1200150" lvl="2" indent="-285750">
              <a:lnSpc>
                <a:spcPct val="100000"/>
              </a:lnSpc>
            </a:pPr>
            <a:r>
              <a:rPr lang="en-US" sz="1800" b="1" dirty="0"/>
              <a:t>Example:</a:t>
            </a:r>
          </a:p>
          <a:p>
            <a:pPr marL="1200150" lvl="2" indent="-285750">
              <a:lnSpc>
                <a:spcPct val="100000"/>
              </a:lnSpc>
            </a:pPr>
            <a:endParaRPr lang="en-US" sz="1800" b="1" dirty="0"/>
          </a:p>
          <a:p>
            <a:pPr marL="1200150" lvl="2" indent="-285750">
              <a:lnSpc>
                <a:spcPct val="100000"/>
              </a:lnSpc>
            </a:pPr>
            <a:endParaRPr lang="en-US" sz="1800" b="1" dirty="0"/>
          </a:p>
          <a:p>
            <a:pPr marL="1200150" lvl="2" indent="-285750">
              <a:lnSpc>
                <a:spcPct val="100000"/>
              </a:lnSpc>
            </a:pPr>
            <a:endParaRPr lang="en-US" sz="1800" b="1" dirty="0"/>
          </a:p>
          <a:p>
            <a:pPr marL="742950" lvl="1" indent="-285750">
              <a:lnSpc>
                <a:spcPct val="100000"/>
              </a:lnSpc>
            </a:pPr>
            <a:r>
              <a:rPr lang="en-US" sz="2000" b="1" dirty="0"/>
              <a:t>Infinity Detection:</a:t>
            </a:r>
            <a:r>
              <a:rPr lang="en-US" sz="2000" dirty="0"/>
              <a:t> Similarly, </a:t>
            </a:r>
            <a:r>
              <a:rPr lang="en-US" sz="2000" dirty="0" err="1"/>
              <a:t>torch.isinf</a:t>
            </a:r>
            <a:r>
              <a:rPr lang="en-US" sz="2000" dirty="0"/>
              <a:t>() can be used to detect infinite values.</a:t>
            </a:r>
          </a:p>
          <a:p>
            <a:pPr marL="1200150" lvl="2" indent="-285750">
              <a:lnSpc>
                <a:spcPct val="100000"/>
              </a:lnSpc>
            </a:pPr>
            <a:r>
              <a:rPr lang="en-US" sz="1800" b="1" dirty="0"/>
              <a:t>Example:</a:t>
            </a:r>
          </a:p>
          <a:p>
            <a:pPr marL="1200150" lvl="2" indent="-285750">
              <a:lnSpc>
                <a:spcPct val="100000"/>
              </a:lnSpc>
            </a:pPr>
            <a:endParaRPr lang="en-US" sz="1800" b="1" dirty="0"/>
          </a:p>
          <a:p>
            <a:pPr marL="1200150" lvl="2" indent="-285750">
              <a:lnSpc>
                <a:spcPct val="100000"/>
              </a:lnSpc>
            </a:pPr>
            <a:endParaRPr lang="en-US" sz="1800" b="1" dirty="0"/>
          </a:p>
          <a:p>
            <a:pPr marL="1200150" lvl="2" indent="-285750">
              <a:lnSpc>
                <a:spcPct val="100000"/>
              </a:lnSpc>
            </a:pPr>
            <a:endParaRPr lang="en-US" sz="1800" dirty="0"/>
          </a:p>
          <a:p>
            <a:pPr lvl="1">
              <a:lnSpc>
                <a:spcPct val="100000"/>
              </a:lnSpc>
            </a:pPr>
            <a:r>
              <a:rPr lang="en-US" sz="2000" b="1" dirty="0"/>
              <a:t>Debugging NaNs:</a:t>
            </a:r>
            <a:r>
              <a:rPr lang="en-US" sz="2000" dirty="0"/>
              <a:t> If NaNs or infinities are detected, backtrack through your operations to find where they first appear and modify the operations to ensure numerical stability.</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and green text&#10;&#10;Description automatically generated">
            <a:extLst>
              <a:ext uri="{FF2B5EF4-FFF2-40B4-BE49-F238E27FC236}">
                <a16:creationId xmlns:a16="http://schemas.microsoft.com/office/drawing/2014/main" id="{2A4DBAC6-B6EA-DEF9-E48F-ABD9425CC051}"/>
              </a:ext>
            </a:extLst>
          </p:cNvPr>
          <p:cNvPicPr>
            <a:picLocks noChangeAspect="1"/>
          </p:cNvPicPr>
          <p:nvPr/>
        </p:nvPicPr>
        <p:blipFill>
          <a:blip r:embed="rId3"/>
          <a:stretch>
            <a:fillRect/>
          </a:stretch>
        </p:blipFill>
        <p:spPr>
          <a:xfrm>
            <a:off x="3029655" y="2632751"/>
            <a:ext cx="3647931" cy="796249"/>
          </a:xfrm>
          <a:prstGeom prst="rect">
            <a:avLst/>
          </a:prstGeom>
        </p:spPr>
      </p:pic>
      <p:pic>
        <p:nvPicPr>
          <p:cNvPr id="10" name="Picture 9" descr="A close-up of a logo&#10;&#10;Description automatically generated">
            <a:extLst>
              <a:ext uri="{FF2B5EF4-FFF2-40B4-BE49-F238E27FC236}">
                <a16:creationId xmlns:a16="http://schemas.microsoft.com/office/drawing/2014/main" id="{E4897ED4-3D77-B991-6870-CE4D57BBB4F3}"/>
              </a:ext>
            </a:extLst>
          </p:cNvPr>
          <p:cNvPicPr>
            <a:picLocks noChangeAspect="1"/>
          </p:cNvPicPr>
          <p:nvPr/>
        </p:nvPicPr>
        <p:blipFill>
          <a:blip r:embed="rId4"/>
          <a:stretch>
            <a:fillRect/>
          </a:stretch>
        </p:blipFill>
        <p:spPr>
          <a:xfrm>
            <a:off x="3029655" y="4361392"/>
            <a:ext cx="4359463" cy="796249"/>
          </a:xfrm>
          <a:prstGeom prst="rect">
            <a:avLst/>
          </a:prstGeom>
        </p:spPr>
      </p:pic>
    </p:spTree>
    <p:extLst>
      <p:ext uri="{BB962C8B-B14F-4D97-AF65-F5344CB8AC3E}">
        <p14:creationId xmlns:p14="http://schemas.microsoft.com/office/powerpoint/2010/main" val="20854352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Profiling and Optimizing PyTorch Code</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Profiling and optimizing your PyTorch code is crucial for improving performance, especially when training large models on substantial datasets.</a:t>
            </a:r>
          </a:p>
          <a:p>
            <a:r>
              <a:rPr lang="en-US" sz="2000" b="1" dirty="0"/>
              <a:t>Profiling with </a:t>
            </a:r>
            <a:r>
              <a:rPr lang="en-US" sz="2000" b="1" dirty="0" err="1"/>
              <a:t>torch.profiler</a:t>
            </a:r>
            <a:endParaRPr lang="en-US" sz="2000" b="1" dirty="0"/>
          </a:p>
          <a:p>
            <a:pPr lvl="1"/>
            <a:r>
              <a:rPr lang="en-US" sz="1800" b="1" dirty="0"/>
              <a:t>Overview:</a:t>
            </a:r>
            <a:r>
              <a:rPr lang="en-US" sz="1800" dirty="0"/>
              <a:t> PyTorch’s </a:t>
            </a:r>
            <a:r>
              <a:rPr lang="en-US" sz="1800" dirty="0" err="1"/>
              <a:t>torch.profiler</a:t>
            </a:r>
            <a:r>
              <a:rPr lang="en-US" sz="1800" dirty="0"/>
              <a:t> module provides tools for profiling model performance, identifying bottlenecks, and understanding how different parts of your code execute.</a:t>
            </a:r>
          </a:p>
          <a:p>
            <a:pPr marL="1200150" lvl="2" indent="-285750"/>
            <a:r>
              <a:rPr lang="en-US" sz="1400" b="1" dirty="0"/>
              <a:t>Example:</a:t>
            </a:r>
          </a:p>
          <a:p>
            <a:pPr marL="1200150" lvl="2" indent="-285750"/>
            <a:endParaRPr lang="en-US" sz="1400" b="1" dirty="0"/>
          </a:p>
          <a:p>
            <a:pPr marL="1200150" lvl="2" indent="-285750"/>
            <a:endParaRPr lang="en-US" sz="1400" b="1" dirty="0"/>
          </a:p>
          <a:p>
            <a:pPr marL="1200150" lvl="2" indent="-285750"/>
            <a:endParaRPr lang="en-US" sz="1400" b="1" dirty="0"/>
          </a:p>
          <a:p>
            <a:pPr marL="1200150" lvl="2" indent="-285750"/>
            <a:endParaRPr lang="en-US" sz="1400" b="1" dirty="0"/>
          </a:p>
          <a:p>
            <a:pPr marL="1200150" lvl="2" indent="-285750"/>
            <a:endParaRPr lang="en-US" sz="1400" b="1" dirty="0"/>
          </a:p>
          <a:p>
            <a:pPr marL="1200150" lvl="2" indent="-285750"/>
            <a:endParaRPr lang="en-US" sz="1400" b="1" dirty="0"/>
          </a:p>
          <a:p>
            <a:pPr marL="1200150" lvl="2" indent="-285750"/>
            <a:endParaRPr lang="en-US" sz="1400" b="1" dirty="0"/>
          </a:p>
          <a:p>
            <a:pPr marL="1200150" lvl="2" indent="-285750"/>
            <a:endParaRPr lang="en-US" sz="1400" b="1" dirty="0"/>
          </a:p>
          <a:p>
            <a:pPr marL="742950" lvl="1" indent="-285750"/>
            <a:r>
              <a:rPr lang="en-US" sz="1800" b="1" dirty="0"/>
              <a:t>Insights:</a:t>
            </a:r>
            <a:r>
              <a:rPr lang="en-US" sz="1800" dirty="0"/>
              <a:t> Profiling can reveal which operations are taking the most time, whether your model is effectively utilizing the GPU, and where you might have inefficiencies in your code.</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 program&#10;&#10;Description automatically generated">
            <a:extLst>
              <a:ext uri="{FF2B5EF4-FFF2-40B4-BE49-F238E27FC236}">
                <a16:creationId xmlns:a16="http://schemas.microsoft.com/office/drawing/2014/main" id="{5D06CE06-CAB4-24EB-8E70-FC973FDB7601}"/>
              </a:ext>
            </a:extLst>
          </p:cNvPr>
          <p:cNvPicPr>
            <a:picLocks noChangeAspect="1"/>
          </p:cNvPicPr>
          <p:nvPr/>
        </p:nvPicPr>
        <p:blipFill>
          <a:blip r:embed="rId3"/>
          <a:stretch>
            <a:fillRect/>
          </a:stretch>
        </p:blipFill>
        <p:spPr>
          <a:xfrm>
            <a:off x="1535271" y="3429000"/>
            <a:ext cx="10053318" cy="1583267"/>
          </a:xfrm>
          <a:prstGeom prst="rect">
            <a:avLst/>
          </a:prstGeom>
        </p:spPr>
      </p:pic>
    </p:spTree>
    <p:extLst>
      <p:ext uri="{BB962C8B-B14F-4D97-AF65-F5344CB8AC3E}">
        <p14:creationId xmlns:p14="http://schemas.microsoft.com/office/powerpoint/2010/main" val="40073582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Profiling and Optimizing PyTorch Code</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400" b="1" dirty="0"/>
              <a:t>Code Optimization Techniques</a:t>
            </a:r>
          </a:p>
          <a:p>
            <a:pPr lvl="1"/>
            <a:r>
              <a:rPr lang="en-US" sz="1800" b="1" dirty="0"/>
              <a:t>Batching:</a:t>
            </a:r>
            <a:r>
              <a:rPr lang="en-US" sz="1800" dirty="0"/>
              <a:t> Process data in batches rather than individually to take full advantage of GPU parallelism.</a:t>
            </a:r>
          </a:p>
          <a:p>
            <a:pPr marL="1200150" lvl="2" indent="-285750"/>
            <a:r>
              <a:rPr lang="en-US" sz="1800" b="1" dirty="0"/>
              <a:t>Example:</a:t>
            </a:r>
            <a:r>
              <a:rPr lang="en-US" sz="1800" dirty="0"/>
              <a:t> Instead of processing one image at a time, use a batch of 32 images to maximize GPU utilization.</a:t>
            </a:r>
          </a:p>
          <a:p>
            <a:pPr lvl="1"/>
            <a:r>
              <a:rPr lang="en-US" sz="1800" b="1" dirty="0"/>
              <a:t>Mixed Precision Training:</a:t>
            </a:r>
            <a:r>
              <a:rPr lang="en-US" sz="1800" dirty="0"/>
              <a:t> Use mixed precision training to reduce memory usage and increase computational speed by using 16-bit floating-point numbers where possible.</a:t>
            </a:r>
          </a:p>
          <a:p>
            <a:pPr marL="1200150" lvl="2" indent="-285750"/>
            <a:r>
              <a:rPr lang="en-US" sz="1800" b="1" dirty="0"/>
              <a:t>Example:</a:t>
            </a:r>
          </a:p>
          <a:p>
            <a:pPr marL="1200150" lvl="2" indent="-285750"/>
            <a:endParaRPr lang="en-US" sz="1800" b="1" dirty="0"/>
          </a:p>
          <a:p>
            <a:pPr marL="1200150" lvl="2" indent="-285750"/>
            <a:endParaRPr lang="en-US" sz="1800" b="1" dirty="0"/>
          </a:p>
          <a:p>
            <a:pPr marL="1200150" lvl="2" indent="-285750"/>
            <a:endParaRPr lang="en-US" sz="1800" dirty="0"/>
          </a:p>
          <a:p>
            <a:pPr lvl="1"/>
            <a:r>
              <a:rPr lang="en-US" sz="1800" b="1" dirty="0"/>
              <a:t>Avoiding Python Loops:</a:t>
            </a:r>
            <a:r>
              <a:rPr lang="en-US" sz="1800" dirty="0"/>
              <a:t> Replace Python loops with PyTorch operations whenever possible to leverage the power of vectorization and GPU acceleration.</a:t>
            </a:r>
          </a:p>
          <a:p>
            <a:pPr marL="1200150" lvl="2" indent="-285750"/>
            <a:r>
              <a:rPr lang="en-US" sz="1800" b="1" dirty="0"/>
              <a:t>Example:</a:t>
            </a:r>
            <a:r>
              <a:rPr lang="en-US" sz="1800" dirty="0"/>
              <a:t> Instead of looping through tensors to add them, use </a:t>
            </a:r>
            <a:r>
              <a:rPr lang="en-US" sz="1800" dirty="0" err="1"/>
              <a:t>tensor.sum</a:t>
            </a:r>
            <a:r>
              <a:rPr lang="en-US" sz="1800" dirty="0"/>
              <a:t>(dim=0) for efficient computation.</a:t>
            </a:r>
          </a:p>
          <a:p>
            <a:pPr marL="0" indent="0">
              <a:buNone/>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computer code&#10;&#10;Description automatically generated">
            <a:extLst>
              <a:ext uri="{FF2B5EF4-FFF2-40B4-BE49-F238E27FC236}">
                <a16:creationId xmlns:a16="http://schemas.microsoft.com/office/drawing/2014/main" id="{4AF8027F-337D-58E4-21EE-4A54214BD55B}"/>
              </a:ext>
            </a:extLst>
          </p:cNvPr>
          <p:cNvPicPr>
            <a:picLocks noChangeAspect="1"/>
          </p:cNvPicPr>
          <p:nvPr/>
        </p:nvPicPr>
        <p:blipFill>
          <a:blip r:embed="rId3"/>
          <a:stretch>
            <a:fillRect/>
          </a:stretch>
        </p:blipFill>
        <p:spPr>
          <a:xfrm>
            <a:off x="2325511" y="3869267"/>
            <a:ext cx="5709354" cy="815622"/>
          </a:xfrm>
          <a:prstGeom prst="rect">
            <a:avLst/>
          </a:prstGeom>
        </p:spPr>
      </p:pic>
    </p:spTree>
    <p:extLst>
      <p:ext uri="{BB962C8B-B14F-4D97-AF65-F5344CB8AC3E}">
        <p14:creationId xmlns:p14="http://schemas.microsoft.com/office/powerpoint/2010/main" val="24531462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Distributed Training and Performance Optimization</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400" b="1" dirty="0"/>
              <a:t>Introduction</a:t>
            </a:r>
          </a:p>
          <a:p>
            <a:r>
              <a:rPr lang="en-US" sz="2000" dirty="0"/>
              <a:t>As deep learning models grow in complexity and size, the need for efficient training methods becomes increasingly important. </a:t>
            </a:r>
          </a:p>
          <a:p>
            <a:r>
              <a:rPr lang="en-US" sz="2000" dirty="0"/>
              <a:t>Distributed training allows you to scale your training across multiple GPUs or even multiple nodes, significantly reducing training time. </a:t>
            </a:r>
          </a:p>
          <a:p>
            <a:r>
              <a:rPr lang="en-US" sz="2000" dirty="0"/>
              <a:t>Additionally, techniques like gradient accumulation, mixed precision training, and various performance optimizations can help you make the most of your hardware resources. </a:t>
            </a:r>
          </a:p>
          <a:p>
            <a:r>
              <a:rPr lang="en-US" sz="2000" dirty="0"/>
              <a:t>This section will guide you through the essentials of distributed training using PyTorch's </a:t>
            </a:r>
            <a:r>
              <a:rPr lang="en-US" sz="2000" dirty="0" err="1"/>
              <a:t>DistributedDataParallel</a:t>
            </a:r>
            <a:r>
              <a:rPr lang="en-US" sz="2000" dirty="0"/>
              <a:t>, as well as strategies for optimizing model performance during training. </a:t>
            </a:r>
          </a:p>
          <a:p>
            <a:r>
              <a:rPr lang="en-US" sz="2000" dirty="0"/>
              <a:t>By the end of this section, you will be equipped with the tools and knowledge to train large models efficiently and effectively.</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127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Distributed Training with </a:t>
            </a:r>
            <a:r>
              <a:rPr lang="en-US" sz="3200" b="1" dirty="0" err="1"/>
              <a:t>torch.nn.parallel.DistributedDataParallel</a:t>
            </a:r>
            <a:endParaRPr lang="en-US" sz="32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endParaRPr lang="en-US" sz="2400" dirty="0"/>
          </a:p>
          <a:p>
            <a:pPr marL="0" indent="0">
              <a:lnSpc>
                <a:spcPct val="100000"/>
              </a:lnSpc>
              <a:buNone/>
            </a:pPr>
            <a:r>
              <a:rPr lang="en-US" sz="2400" dirty="0"/>
              <a:t>Distributed training enables you to leverage multiple GPUs or nodes to train your models faster. PyTorch's </a:t>
            </a:r>
            <a:r>
              <a:rPr lang="en-US" sz="2400" dirty="0" err="1"/>
              <a:t>torch.nn.parallel.DistributedDataParallel</a:t>
            </a:r>
            <a:r>
              <a:rPr lang="en-US" sz="2400" dirty="0"/>
              <a:t> (DDP) is the recommended way to distribute your training across multiple devices.</a:t>
            </a:r>
          </a:p>
          <a:p>
            <a:pPr marL="0" indent="0">
              <a:lnSpc>
                <a:spcPct val="100000"/>
              </a:lnSpc>
              <a:buNone/>
            </a:pPr>
            <a:endParaRPr lang="en-US" sz="2400" dirty="0"/>
          </a:p>
          <a:p>
            <a:pPr>
              <a:lnSpc>
                <a:spcPct val="100000"/>
              </a:lnSpc>
            </a:pPr>
            <a:r>
              <a:rPr lang="en-US" sz="2400" b="1" dirty="0"/>
              <a:t>Introduction to </a:t>
            </a:r>
            <a:r>
              <a:rPr lang="en-US" sz="2400" b="1" dirty="0" err="1"/>
              <a:t>DistributedDataParallel</a:t>
            </a:r>
            <a:endParaRPr lang="en-US" sz="2400" b="1" dirty="0"/>
          </a:p>
          <a:p>
            <a:pPr lvl="1">
              <a:lnSpc>
                <a:spcPct val="100000"/>
              </a:lnSpc>
            </a:pPr>
            <a:r>
              <a:rPr lang="en-US" sz="2000" b="1" dirty="0"/>
              <a:t>Overview:</a:t>
            </a:r>
            <a:r>
              <a:rPr lang="en-US" sz="2000" dirty="0"/>
              <a:t> DDP synchronizes gradients and updates model parameters across multiple processes running on different GPUs or nodes. This ensures that each GPU contributes to the training process, effectively parallelizing the workload.</a:t>
            </a:r>
          </a:p>
          <a:p>
            <a:pPr marL="1200150" lvl="2" indent="-285750">
              <a:lnSpc>
                <a:spcPct val="100000"/>
              </a:lnSpc>
            </a:pPr>
            <a:r>
              <a:rPr lang="en-US" sz="1600" b="1" dirty="0"/>
              <a:t>Example:</a:t>
            </a:r>
            <a:r>
              <a:rPr lang="en-US" sz="1600" dirty="0"/>
              <a:t> In a multi-GPU setup, each GPU processes a subset of the training data, and DDP ensures that all GPUs stay in sync by averaging gradients during backpropagation.</a:t>
            </a:r>
            <a:endParaRPr lang="en-US" sz="2400" b="1" dirty="0"/>
          </a:p>
          <a:p>
            <a:pPr marL="0" indent="0">
              <a:lnSpc>
                <a:spcPct val="100000"/>
              </a:lnSpc>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57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History and Development</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7"/>
            <a:ext cx="10515600" cy="4802187"/>
          </a:xfrm>
        </p:spPr>
        <p:txBody>
          <a:bodyPr>
            <a:noAutofit/>
          </a:bodyPr>
          <a:lstStyle/>
          <a:p>
            <a:pPr marL="0" indent="0">
              <a:lnSpc>
                <a:spcPct val="100000"/>
              </a:lnSpc>
              <a:buNone/>
            </a:pPr>
            <a:r>
              <a:rPr lang="en-US" sz="2000" dirty="0"/>
              <a:t>Understanding the history of PyTorch provides insight into its design choices and why it has become so popular in the AI community.</a:t>
            </a:r>
          </a:p>
          <a:p>
            <a:pPr>
              <a:lnSpc>
                <a:spcPct val="100000"/>
              </a:lnSpc>
            </a:pPr>
            <a:r>
              <a:rPr lang="en-US" sz="2000" b="1" dirty="0"/>
              <a:t>Origins</a:t>
            </a:r>
          </a:p>
          <a:p>
            <a:pPr lvl="1">
              <a:lnSpc>
                <a:spcPct val="100000"/>
              </a:lnSpc>
            </a:pPr>
            <a:r>
              <a:rPr lang="en-US" sz="1800" b="1" dirty="0"/>
              <a:t>Developed by Facebook AI Research (FAIR):</a:t>
            </a:r>
            <a:r>
              <a:rPr lang="en-US" sz="1800" dirty="0"/>
              <a:t> PyTorch was created by FAIR in 2016 as an evolution of the Torch library, which was primarily used in the Lua programming language. The shift to Python was motivated by the need for a more widely adopted and flexible language.</a:t>
            </a:r>
          </a:p>
          <a:p>
            <a:pPr>
              <a:lnSpc>
                <a:spcPct val="100000"/>
              </a:lnSpc>
            </a:pPr>
            <a:r>
              <a:rPr lang="en-US" sz="2000" b="1" dirty="0"/>
              <a:t>Key Milestones</a:t>
            </a:r>
          </a:p>
          <a:p>
            <a:pPr lvl="1">
              <a:lnSpc>
                <a:spcPct val="100000"/>
              </a:lnSpc>
            </a:pPr>
            <a:r>
              <a:rPr lang="en-US" sz="1800" b="1" dirty="0"/>
              <a:t>PyTorch 1.0 (2018):</a:t>
            </a:r>
            <a:r>
              <a:rPr lang="en-US" sz="1800" dirty="0"/>
              <a:t> Marked the merging of PyTorch and Caffe2, bringing together the flexibility of PyTorch with the production capabilities of Caffe2, making PyTorch more suitable for both research and deployment.</a:t>
            </a:r>
          </a:p>
          <a:p>
            <a:pPr lvl="1">
              <a:lnSpc>
                <a:spcPct val="100000"/>
              </a:lnSpc>
            </a:pPr>
            <a:r>
              <a:rPr lang="en-US" sz="1800" b="1" dirty="0"/>
              <a:t>Growing Adoption:</a:t>
            </a:r>
            <a:r>
              <a:rPr lang="en-US" sz="1800" dirty="0"/>
              <a:t> Over the years, PyTorch has seen exponential growth in adoption, especially in academic research, due to its ease of use and dynamic nature.</a:t>
            </a:r>
          </a:p>
          <a:p>
            <a:pPr lvl="1">
              <a:lnSpc>
                <a:spcPct val="100000"/>
              </a:lnSpc>
            </a:pPr>
            <a:r>
              <a:rPr lang="en-US" sz="1800" b="1" dirty="0"/>
              <a:t>Recent Developments:</a:t>
            </a:r>
            <a:r>
              <a:rPr lang="en-US" sz="1800" dirty="0"/>
              <a:t> The introduction of PyTorch XLA for TPU support and the PyTorch Lightning library for simplifying model training has further solidified PyTorch's position as a leading framework.</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527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Distributed Training with </a:t>
            </a:r>
            <a:r>
              <a:rPr lang="en-US" sz="3200" b="1" dirty="0" err="1"/>
              <a:t>torch.nn.parallel.DistributedDataParallel</a:t>
            </a:r>
            <a:endParaRPr lang="en-US" sz="32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000" b="1" dirty="0"/>
              <a:t>Setting Up DDP</a:t>
            </a:r>
          </a:p>
          <a:p>
            <a:pPr lvl="1"/>
            <a:r>
              <a:rPr lang="en-US" sz="1800" b="1" dirty="0"/>
              <a:t>Step 1:</a:t>
            </a:r>
            <a:r>
              <a:rPr lang="en-US" sz="1800" dirty="0"/>
              <a:t> Initialize the process group for communication between GPUs.</a:t>
            </a:r>
          </a:p>
          <a:p>
            <a:pPr marL="1200150" lvl="2" indent="-285750"/>
            <a:r>
              <a:rPr lang="en-US" sz="1600" b="1" dirty="0"/>
              <a:t>Example:</a:t>
            </a:r>
          </a:p>
          <a:p>
            <a:pPr marL="1200150" lvl="2" indent="-285750"/>
            <a:endParaRPr lang="en-US" sz="1600" b="1" dirty="0"/>
          </a:p>
          <a:p>
            <a:pPr marL="1200150" lvl="2" indent="-285750"/>
            <a:endParaRPr lang="en-US" sz="1600" b="1" dirty="0"/>
          </a:p>
          <a:p>
            <a:pPr marL="1200150" lvl="2" indent="-285750"/>
            <a:endParaRPr lang="en-US" sz="1600" b="1" dirty="0"/>
          </a:p>
          <a:p>
            <a:pPr marL="1200150" lvl="2" indent="-285750"/>
            <a:endParaRPr lang="en-US" sz="1600" b="1" dirty="0"/>
          </a:p>
          <a:p>
            <a:pPr marL="742950" lvl="1" indent="-285750"/>
            <a:r>
              <a:rPr lang="en-US" sz="1800" b="1" dirty="0"/>
              <a:t>Step 2:</a:t>
            </a:r>
            <a:r>
              <a:rPr lang="en-US" sz="1800" dirty="0"/>
              <a:t> Wrap your model with </a:t>
            </a:r>
            <a:r>
              <a:rPr lang="en-US" sz="1800" dirty="0" err="1"/>
              <a:t>DistributedDataParallel</a:t>
            </a:r>
            <a:r>
              <a:rPr lang="en-US" sz="1800" dirty="0"/>
              <a:t>.</a:t>
            </a:r>
          </a:p>
          <a:p>
            <a:pPr marL="1200150" lvl="2" indent="-285750"/>
            <a:r>
              <a:rPr lang="en-US" sz="1600" b="1" dirty="0"/>
              <a:t>Example:</a:t>
            </a:r>
          </a:p>
          <a:p>
            <a:pPr marL="1200150" lvl="2" indent="-285750"/>
            <a:endParaRPr lang="en-US" sz="1600" b="1" dirty="0"/>
          </a:p>
          <a:p>
            <a:pPr marL="1200150" lvl="2" indent="-285750"/>
            <a:endParaRPr lang="en-US" sz="1600" b="1" dirty="0"/>
          </a:p>
          <a:p>
            <a:pPr marL="742950" lvl="1" indent="-285750"/>
            <a:r>
              <a:rPr lang="en-US" sz="1800" b="1" dirty="0"/>
              <a:t>Step 3:</a:t>
            </a:r>
            <a:r>
              <a:rPr lang="en-US" sz="1800" dirty="0"/>
              <a:t> Ensure that each process is assigned a specific GPU using the </a:t>
            </a:r>
            <a:r>
              <a:rPr lang="en-US" sz="1800" dirty="0" err="1"/>
              <a:t>local_rank</a:t>
            </a:r>
            <a:r>
              <a:rPr lang="en-US" sz="1800" dirty="0"/>
              <a:t> argument.</a:t>
            </a:r>
          </a:p>
          <a:p>
            <a:pPr marL="1200150" lvl="2" indent="-285750"/>
            <a:r>
              <a:rPr lang="en-US" sz="1600" b="1" dirty="0"/>
              <a:t>Example:</a:t>
            </a:r>
            <a:endParaRPr lang="en-US" sz="1600" dirty="0"/>
          </a:p>
          <a:p>
            <a:pPr marL="0" indent="0">
              <a:lnSpc>
                <a:spcPct val="100000"/>
              </a:lnSpc>
              <a:buNone/>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98A0EF5-8A52-6373-5B20-628E5A7EB2C5}"/>
              </a:ext>
            </a:extLst>
          </p:cNvPr>
          <p:cNvPicPr>
            <a:picLocks noChangeAspect="1"/>
          </p:cNvPicPr>
          <p:nvPr/>
        </p:nvPicPr>
        <p:blipFill>
          <a:blip r:embed="rId3"/>
          <a:stretch>
            <a:fillRect/>
          </a:stretch>
        </p:blipFill>
        <p:spPr>
          <a:xfrm>
            <a:off x="1960063" y="2488791"/>
            <a:ext cx="6721093" cy="813035"/>
          </a:xfrm>
          <a:prstGeom prst="rect">
            <a:avLst/>
          </a:prstGeom>
        </p:spPr>
      </p:pic>
      <p:pic>
        <p:nvPicPr>
          <p:cNvPr id="8" name="Picture 7">
            <a:extLst>
              <a:ext uri="{FF2B5EF4-FFF2-40B4-BE49-F238E27FC236}">
                <a16:creationId xmlns:a16="http://schemas.microsoft.com/office/drawing/2014/main" id="{80F5C2A6-9525-D8F8-2C09-AFC95BCBE2CE}"/>
              </a:ext>
            </a:extLst>
          </p:cNvPr>
          <p:cNvPicPr>
            <a:picLocks noChangeAspect="1"/>
          </p:cNvPicPr>
          <p:nvPr/>
        </p:nvPicPr>
        <p:blipFill>
          <a:blip r:embed="rId4"/>
          <a:stretch>
            <a:fillRect/>
          </a:stretch>
        </p:blipFill>
        <p:spPr>
          <a:xfrm>
            <a:off x="1960063" y="4231746"/>
            <a:ext cx="7772400" cy="407785"/>
          </a:xfrm>
          <a:prstGeom prst="rect">
            <a:avLst/>
          </a:prstGeom>
        </p:spPr>
      </p:pic>
      <p:pic>
        <p:nvPicPr>
          <p:cNvPr id="10" name="Picture 9" descr="A blue and white text&#10;&#10;Description automatically generated">
            <a:extLst>
              <a:ext uri="{FF2B5EF4-FFF2-40B4-BE49-F238E27FC236}">
                <a16:creationId xmlns:a16="http://schemas.microsoft.com/office/drawing/2014/main" id="{115A6C8C-35F1-5CAA-6EA9-53C60E35CDE7}"/>
              </a:ext>
            </a:extLst>
          </p:cNvPr>
          <p:cNvPicPr>
            <a:picLocks noChangeAspect="1"/>
          </p:cNvPicPr>
          <p:nvPr/>
        </p:nvPicPr>
        <p:blipFill>
          <a:blip r:embed="rId5"/>
          <a:stretch>
            <a:fillRect/>
          </a:stretch>
        </p:blipFill>
        <p:spPr>
          <a:xfrm>
            <a:off x="1960063" y="5433484"/>
            <a:ext cx="3831137" cy="646329"/>
          </a:xfrm>
          <a:prstGeom prst="rect">
            <a:avLst/>
          </a:prstGeom>
        </p:spPr>
      </p:pic>
    </p:spTree>
    <p:extLst>
      <p:ext uri="{BB962C8B-B14F-4D97-AF65-F5344CB8AC3E}">
        <p14:creationId xmlns:p14="http://schemas.microsoft.com/office/powerpoint/2010/main" val="955160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Distributed Training with </a:t>
            </a:r>
            <a:r>
              <a:rPr lang="en-US" sz="3200" b="1" dirty="0" err="1"/>
              <a:t>torch.nn.parallel.DistributedDataParallel</a:t>
            </a:r>
            <a:endParaRPr lang="en-US" sz="32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400" b="1" dirty="0"/>
              <a:t>Best Practices for DDP</a:t>
            </a:r>
          </a:p>
          <a:p>
            <a:pPr lvl="1"/>
            <a:r>
              <a:rPr lang="en-US" sz="2000" b="1" dirty="0" err="1"/>
              <a:t>DataLoader</a:t>
            </a:r>
            <a:r>
              <a:rPr lang="en-US" sz="2000" b="1" dirty="0"/>
              <a:t> with </a:t>
            </a:r>
            <a:r>
              <a:rPr lang="en-US" sz="2000" b="1" dirty="0" err="1"/>
              <a:t>DistributedSampler</a:t>
            </a:r>
            <a:r>
              <a:rPr lang="en-US" sz="2000" b="1" dirty="0"/>
              <a:t>:</a:t>
            </a:r>
            <a:r>
              <a:rPr lang="en-US" sz="2000" dirty="0"/>
              <a:t> Use </a:t>
            </a:r>
            <a:r>
              <a:rPr lang="en-US" sz="2000" dirty="0" err="1"/>
              <a:t>torch.utils.data.distributed.DistributedSampler</a:t>
            </a:r>
            <a:r>
              <a:rPr lang="en-US" sz="2000" dirty="0"/>
              <a:t> to ensure that each GPU receives a different subset of the data, preventing overlap and ensuring efficient use of the dataset.</a:t>
            </a:r>
          </a:p>
          <a:p>
            <a:pPr marL="1200150" lvl="2" indent="-285750"/>
            <a:r>
              <a:rPr lang="en-US" sz="1600" b="1" dirty="0"/>
              <a:t>Example:</a:t>
            </a:r>
          </a:p>
          <a:p>
            <a:pPr marL="1200150" lvl="2" indent="-285750"/>
            <a:endParaRPr lang="en-US" sz="1600" b="1" dirty="0"/>
          </a:p>
          <a:p>
            <a:pPr marL="1200150" lvl="2" indent="-285750"/>
            <a:endParaRPr lang="en-US" sz="1600" b="1" dirty="0"/>
          </a:p>
          <a:p>
            <a:pPr marL="914400" lvl="2" indent="0">
              <a:buNone/>
            </a:pPr>
            <a:endParaRPr lang="en-US" sz="1600" b="1" dirty="0"/>
          </a:p>
          <a:p>
            <a:pPr marL="914400" lvl="2" indent="0">
              <a:buNone/>
            </a:pPr>
            <a:endParaRPr lang="en-US" sz="1600" b="1" dirty="0"/>
          </a:p>
          <a:p>
            <a:pPr marL="742950" lvl="1" indent="-285750"/>
            <a:r>
              <a:rPr lang="en-US" sz="2000" b="1" dirty="0"/>
              <a:t>Gradient Synchronization:</a:t>
            </a:r>
            <a:r>
              <a:rPr lang="en-US" sz="2000" dirty="0"/>
              <a:t> DDP automatically synchronizes gradients across all processes, so you don’t need to manually handle gradient averaging.</a:t>
            </a:r>
          </a:p>
          <a:p>
            <a:pPr lvl="1"/>
            <a:r>
              <a:rPr lang="en-US" sz="2000" b="1" dirty="0"/>
              <a:t>Handling Multiple Nodes:</a:t>
            </a:r>
            <a:r>
              <a:rPr lang="en-US" sz="2000" dirty="0"/>
              <a:t> For multi-node setups, ensure that the </a:t>
            </a:r>
            <a:r>
              <a:rPr lang="en-US" sz="2000" dirty="0" err="1"/>
              <a:t>init_method</a:t>
            </a:r>
            <a:r>
              <a:rPr lang="en-US" sz="2000" dirty="0"/>
              <a:t> in </a:t>
            </a:r>
            <a:r>
              <a:rPr lang="en-US" sz="2000" dirty="0" err="1"/>
              <a:t>init_process_group</a:t>
            </a:r>
            <a:r>
              <a:rPr lang="en-US" sz="2000" dirty="0"/>
              <a:t> is set up correctly to allow nodes to communicate with each other.</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4BB8FD3-3363-A44A-0AD8-C2BF52EC8E93}"/>
              </a:ext>
            </a:extLst>
          </p:cNvPr>
          <p:cNvPicPr>
            <a:picLocks noChangeAspect="1"/>
          </p:cNvPicPr>
          <p:nvPr/>
        </p:nvPicPr>
        <p:blipFill>
          <a:blip r:embed="rId3"/>
          <a:stretch>
            <a:fillRect/>
          </a:stretch>
        </p:blipFill>
        <p:spPr>
          <a:xfrm>
            <a:off x="1625600" y="3140456"/>
            <a:ext cx="9397748" cy="697765"/>
          </a:xfrm>
          <a:prstGeom prst="rect">
            <a:avLst/>
          </a:prstGeom>
        </p:spPr>
      </p:pic>
    </p:spTree>
    <p:extLst>
      <p:ext uri="{BB962C8B-B14F-4D97-AF65-F5344CB8AC3E}">
        <p14:creationId xmlns:p14="http://schemas.microsoft.com/office/powerpoint/2010/main" val="10333151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Gradient Accumulation and Gradient Clipping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Training large models on limited GPU memory can be challenging. Gradient accumulation and gradient clipping are techniques that help manage memory and ensure stable training.</a:t>
            </a:r>
          </a:p>
          <a:p>
            <a:r>
              <a:rPr lang="en-US" sz="2000" b="1" dirty="0"/>
              <a:t>Gradient Accumulation</a:t>
            </a:r>
          </a:p>
          <a:p>
            <a:pPr lvl="1"/>
            <a:r>
              <a:rPr lang="en-US" sz="1600" b="1" dirty="0"/>
              <a:t>Overview:</a:t>
            </a:r>
            <a:r>
              <a:rPr lang="en-US" sz="1600" dirty="0"/>
              <a:t> Gradient accumulation involves accumulating gradients over multiple forward passes before performing a backward pass and optimizer step. This allows you to effectively simulate a larger batch size than what your GPU memory can handle.</a:t>
            </a:r>
          </a:p>
          <a:p>
            <a:pPr marL="1200150" lvl="2" indent="-285750"/>
            <a:r>
              <a:rPr lang="en-US" sz="1200" b="1" dirty="0"/>
              <a:t>Example:</a:t>
            </a:r>
          </a:p>
          <a:p>
            <a:pPr marL="285750" indent="-285750"/>
            <a:endParaRPr lang="en-US" sz="2000" b="1" dirty="0"/>
          </a:p>
          <a:p>
            <a:pPr marL="285750" indent="-285750"/>
            <a:endParaRPr lang="en-US" sz="2000" b="1" dirty="0"/>
          </a:p>
          <a:p>
            <a:pPr marL="285750" indent="-285750"/>
            <a:endParaRPr lang="en-US" sz="2000" b="1" dirty="0"/>
          </a:p>
          <a:p>
            <a:pPr marL="285750" indent="-285750"/>
            <a:endParaRPr lang="en-US" sz="2000" b="1" dirty="0"/>
          </a:p>
          <a:p>
            <a:pPr marL="0" indent="0">
              <a:buNone/>
            </a:pPr>
            <a:endParaRPr lang="en-US" sz="2000" b="1" dirty="0"/>
          </a:p>
          <a:p>
            <a:pPr marL="742950" lvl="1" indent="-285750"/>
            <a:r>
              <a:rPr lang="en-US" sz="1600" b="1" dirty="0"/>
              <a:t>When to Use:</a:t>
            </a:r>
            <a:r>
              <a:rPr lang="en-US" sz="1600" dirty="0"/>
              <a:t> Use gradient accumulation when your desired batch size exceeds the available GPU memory, allowing you to train with larger effective batch sizes.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code&#10;&#10;Description automatically generated">
            <a:extLst>
              <a:ext uri="{FF2B5EF4-FFF2-40B4-BE49-F238E27FC236}">
                <a16:creationId xmlns:a16="http://schemas.microsoft.com/office/drawing/2014/main" id="{10F51B91-A4FE-E6C2-31EF-1B36C5209592}"/>
              </a:ext>
            </a:extLst>
          </p:cNvPr>
          <p:cNvPicPr>
            <a:picLocks noChangeAspect="1"/>
          </p:cNvPicPr>
          <p:nvPr/>
        </p:nvPicPr>
        <p:blipFill>
          <a:blip r:embed="rId3"/>
          <a:stretch>
            <a:fillRect/>
          </a:stretch>
        </p:blipFill>
        <p:spPr>
          <a:xfrm>
            <a:off x="2061663" y="3594282"/>
            <a:ext cx="6190515" cy="1504505"/>
          </a:xfrm>
          <a:prstGeom prst="rect">
            <a:avLst/>
          </a:prstGeom>
        </p:spPr>
      </p:pic>
    </p:spTree>
    <p:extLst>
      <p:ext uri="{BB962C8B-B14F-4D97-AF65-F5344CB8AC3E}">
        <p14:creationId xmlns:p14="http://schemas.microsoft.com/office/powerpoint/2010/main" val="38703530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Gradient Accumulation and Gradient Clipping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400" b="1" dirty="0"/>
              <a:t>Gradient Clipping</a:t>
            </a:r>
          </a:p>
          <a:p>
            <a:pPr lvl="1"/>
            <a:r>
              <a:rPr lang="en-US" sz="2000" b="1" dirty="0"/>
              <a:t>Overview:</a:t>
            </a:r>
            <a:r>
              <a:rPr lang="en-US" sz="2000" dirty="0"/>
              <a:t> Gradient clipping involves capping the gradients to a maximum value to prevent them from becoming too large, which can cause unstable training or gradient explosions.</a:t>
            </a:r>
          </a:p>
          <a:p>
            <a:pPr marL="1200150" lvl="2" indent="-285750"/>
            <a:r>
              <a:rPr lang="en-US" sz="1600" b="1" dirty="0"/>
              <a:t>Example:</a:t>
            </a:r>
          </a:p>
          <a:p>
            <a:pPr marL="742950" lvl="1" indent="-285750"/>
            <a:endParaRPr lang="en-US" sz="2000" b="1" dirty="0"/>
          </a:p>
          <a:p>
            <a:pPr marL="457200" lvl="1" indent="0">
              <a:buNone/>
            </a:pPr>
            <a:endParaRPr lang="en-US" sz="2000" b="1" dirty="0"/>
          </a:p>
          <a:p>
            <a:pPr marL="742950" lvl="1" indent="-285750"/>
            <a:endParaRPr lang="en-US" sz="2000" b="1" dirty="0"/>
          </a:p>
          <a:p>
            <a:pPr marL="742950" lvl="1" indent="-285750"/>
            <a:r>
              <a:rPr lang="en-US" sz="2000" b="1" dirty="0"/>
              <a:t>When to Use:</a:t>
            </a:r>
            <a:r>
              <a:rPr lang="en-US" sz="2000" dirty="0"/>
              <a:t> Gradient clipping is particularly useful in training deep neural networks or recurrent models where gradients can grow exponentially during backpropagation.</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DDF2684-A896-E66F-0BCC-B8B4A676098A}"/>
              </a:ext>
            </a:extLst>
          </p:cNvPr>
          <p:cNvPicPr>
            <a:picLocks noChangeAspect="1"/>
          </p:cNvPicPr>
          <p:nvPr/>
        </p:nvPicPr>
        <p:blipFill>
          <a:blip r:embed="rId3"/>
          <a:stretch>
            <a:fillRect/>
          </a:stretch>
        </p:blipFill>
        <p:spPr>
          <a:xfrm>
            <a:off x="1960063" y="3211696"/>
            <a:ext cx="7772400" cy="434607"/>
          </a:xfrm>
          <a:prstGeom prst="rect">
            <a:avLst/>
          </a:prstGeom>
        </p:spPr>
      </p:pic>
    </p:spTree>
    <p:extLst>
      <p:ext uri="{BB962C8B-B14F-4D97-AF65-F5344CB8AC3E}">
        <p14:creationId xmlns:p14="http://schemas.microsoft.com/office/powerpoint/2010/main" val="19117923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Mixed Precision Training with NVIDIA Apex</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Mixed precision training leverages the capabilities of modern GPUs by using both 16-bit and 32-bit floating-point operations, leading to faster computation and reduced memory usage.</a:t>
            </a:r>
          </a:p>
          <a:p>
            <a:r>
              <a:rPr lang="en-US" sz="2000" b="1" dirty="0"/>
              <a:t>Introduction to Mixed Precision</a:t>
            </a:r>
          </a:p>
          <a:p>
            <a:pPr lvl="1"/>
            <a:r>
              <a:rPr lang="en-US" sz="1600" b="1" dirty="0"/>
              <a:t>Overview:</a:t>
            </a:r>
            <a:r>
              <a:rPr lang="en-US" sz="1600" dirty="0"/>
              <a:t> Mixed precision training allows you to train models faster by using 16-bit floats (FP16) where possible, while still maintaining the precision of 32-bit floats (FP32) for critical operations. This is especially beneficial on NVIDIA GPUs that support Tensor Cores, which are optimized for FP16 operations.</a:t>
            </a:r>
          </a:p>
          <a:p>
            <a:r>
              <a:rPr lang="en-US" sz="2000" b="1" dirty="0"/>
              <a:t>Setting Up Mixed Precision Training</a:t>
            </a:r>
          </a:p>
          <a:p>
            <a:pPr lvl="1"/>
            <a:r>
              <a:rPr lang="en-US" sz="1600" b="1" dirty="0"/>
              <a:t>Using NVIDIA Apex:</a:t>
            </a:r>
            <a:r>
              <a:rPr lang="en-US" sz="1600" dirty="0"/>
              <a:t> NVIDIA’s Apex library provides tools for easy implementation of mixed precision training in PyTorch.</a:t>
            </a:r>
          </a:p>
          <a:p>
            <a:pPr marL="1200150" lvl="2" indent="-285750"/>
            <a:r>
              <a:rPr lang="en-US" sz="1600" b="1" dirty="0"/>
              <a:t>Example:</a:t>
            </a:r>
          </a:p>
          <a:p>
            <a:pPr marL="742950" lvl="1" indent="-285750"/>
            <a:endParaRPr lang="en-US" sz="2000" b="1" dirty="0"/>
          </a:p>
          <a:p>
            <a:pPr marL="742950" lvl="1" indent="-285750"/>
            <a:endParaRPr lang="en-US" sz="2000" b="1" dirty="0"/>
          </a:p>
          <a:p>
            <a:pPr marL="742950" lvl="1" indent="-285750"/>
            <a:endParaRPr lang="en-US" sz="2000" b="1" dirty="0"/>
          </a:p>
          <a:p>
            <a:pPr marL="742950" lvl="1" indent="-285750"/>
            <a:r>
              <a:rPr lang="en-US" sz="2000" b="1" dirty="0"/>
              <a:t>Automatic Loss Scaling:</a:t>
            </a:r>
            <a:r>
              <a:rPr lang="en-US" sz="2000" dirty="0"/>
              <a:t> Apex automatically scales the loss to prevent underflow when using FP16, ensuring stable training.</a:t>
            </a:r>
          </a:p>
          <a:p>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525B81F-F99F-72B0-2687-4978CF35D1DE}"/>
              </a:ext>
            </a:extLst>
          </p:cNvPr>
          <p:cNvPicPr>
            <a:picLocks noChangeAspect="1"/>
          </p:cNvPicPr>
          <p:nvPr/>
        </p:nvPicPr>
        <p:blipFill>
          <a:blip r:embed="rId3"/>
          <a:stretch>
            <a:fillRect/>
          </a:stretch>
        </p:blipFill>
        <p:spPr>
          <a:xfrm>
            <a:off x="2062339" y="4479839"/>
            <a:ext cx="7772400" cy="867934"/>
          </a:xfrm>
          <a:prstGeom prst="rect">
            <a:avLst/>
          </a:prstGeom>
        </p:spPr>
      </p:pic>
    </p:spTree>
    <p:extLst>
      <p:ext uri="{BB962C8B-B14F-4D97-AF65-F5344CB8AC3E}">
        <p14:creationId xmlns:p14="http://schemas.microsoft.com/office/powerpoint/2010/main" val="705161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Mixed Precision Training with NVIDIA Apex</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400" b="1" dirty="0"/>
              <a:t>Best Practices</a:t>
            </a:r>
          </a:p>
          <a:p>
            <a:pPr lvl="1">
              <a:lnSpc>
                <a:spcPct val="100000"/>
              </a:lnSpc>
            </a:pPr>
            <a:r>
              <a:rPr lang="en-US" sz="2000" b="1" dirty="0"/>
              <a:t>Choosing Optimization Level:</a:t>
            </a:r>
            <a:r>
              <a:rPr lang="en-US" sz="2000" dirty="0"/>
              <a:t> Apex offers different optimization levels (O0, O1, O2, O3) that balance between speed and precision. Start with O1 as it offers a good trade-off between performance and stability.</a:t>
            </a:r>
          </a:p>
          <a:p>
            <a:pPr lvl="1">
              <a:lnSpc>
                <a:spcPct val="100000"/>
              </a:lnSpc>
            </a:pPr>
            <a:r>
              <a:rPr lang="en-US" sz="2000" b="1" dirty="0"/>
              <a:t>Monitoring for NaNs:</a:t>
            </a:r>
            <a:r>
              <a:rPr lang="en-US" sz="2000" dirty="0"/>
              <a:t> Mixed precision training can sometimes lead to numerical instability. Monitor your training for NaNs and infinities, and use gradient clipping if necessary.</a:t>
            </a:r>
          </a:p>
          <a:p>
            <a:pPr>
              <a:lnSpc>
                <a:spcPct val="100000"/>
              </a:lnSpc>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077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Performance Optimization Techniques: </a:t>
            </a:r>
            <a:br>
              <a:rPr lang="en-US" sz="3200" dirty="0"/>
            </a:br>
            <a:r>
              <a:rPr lang="en-US" sz="3200" dirty="0"/>
              <a:t>Parallelism, Asynchronous Processing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749778"/>
            <a:ext cx="10515600" cy="4560006"/>
          </a:xfrm>
        </p:spPr>
        <p:txBody>
          <a:bodyPr>
            <a:noAutofit/>
          </a:bodyPr>
          <a:lstStyle/>
          <a:p>
            <a:pPr marL="0" indent="0">
              <a:buNone/>
            </a:pPr>
            <a:r>
              <a:rPr lang="en-US" sz="2400" dirty="0"/>
              <a:t>Optimizing performance in PyTorch involves making the most of your hardware resources through parallelism and asynchronous processing.</a:t>
            </a:r>
          </a:p>
          <a:p>
            <a:r>
              <a:rPr lang="en-US" sz="2400" b="1" dirty="0"/>
              <a:t>Parallelism</a:t>
            </a:r>
          </a:p>
          <a:p>
            <a:pPr lvl="1"/>
            <a:r>
              <a:rPr lang="en-US" sz="2000" b="1" dirty="0"/>
              <a:t>Data Parallelism:</a:t>
            </a:r>
            <a:r>
              <a:rPr lang="en-US" sz="2000" dirty="0"/>
              <a:t> Distributes the data across multiple GPUs, allowing each GPU to process a portion of the data in parallel.</a:t>
            </a:r>
          </a:p>
          <a:p>
            <a:pPr marL="1200150" lvl="2" indent="-285750"/>
            <a:r>
              <a:rPr lang="en-US" b="1" dirty="0"/>
              <a:t>Example:</a:t>
            </a:r>
          </a:p>
          <a:p>
            <a:pPr marL="1200150" lvl="2" indent="-285750"/>
            <a:endParaRPr lang="en-US" b="1" dirty="0"/>
          </a:p>
          <a:p>
            <a:pPr marL="1200150" lvl="2" indent="-285750"/>
            <a:endParaRPr lang="en-US" b="1" dirty="0"/>
          </a:p>
          <a:p>
            <a:pPr marL="742950" lvl="1" indent="-285750"/>
            <a:r>
              <a:rPr lang="en-US" sz="2000" b="1" dirty="0"/>
              <a:t>Model Parallelism:</a:t>
            </a:r>
            <a:r>
              <a:rPr lang="en-US" sz="2000" dirty="0"/>
              <a:t> Splits the model itself across multiple GPUs, useful for very large models that don’t fit into a single GPU’s memory.</a:t>
            </a:r>
          </a:p>
          <a:p>
            <a:pPr marL="1200150" lvl="2" indent="-285750"/>
            <a:r>
              <a:rPr lang="en-US" b="1" dirty="0"/>
              <a:t>Example:</a:t>
            </a:r>
            <a:endParaRPr lang="en-US"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and white text&#10;&#10;Description automatically generated">
            <a:extLst>
              <a:ext uri="{FF2B5EF4-FFF2-40B4-BE49-F238E27FC236}">
                <a16:creationId xmlns:a16="http://schemas.microsoft.com/office/drawing/2014/main" id="{54056F48-EECE-5CF9-236A-2A844E8AD2EA}"/>
              </a:ext>
            </a:extLst>
          </p:cNvPr>
          <p:cNvPicPr>
            <a:picLocks noChangeAspect="1"/>
          </p:cNvPicPr>
          <p:nvPr/>
        </p:nvPicPr>
        <p:blipFill>
          <a:blip r:embed="rId3"/>
          <a:stretch>
            <a:fillRect/>
          </a:stretch>
        </p:blipFill>
        <p:spPr>
          <a:xfrm>
            <a:off x="3378200" y="3773099"/>
            <a:ext cx="4659489" cy="682132"/>
          </a:xfrm>
          <a:prstGeom prst="rect">
            <a:avLst/>
          </a:prstGeom>
        </p:spPr>
      </p:pic>
      <p:pic>
        <p:nvPicPr>
          <p:cNvPr id="8" name="Picture 7" descr="A close-up of a computer code&#10;&#10;Description automatically generated">
            <a:extLst>
              <a:ext uri="{FF2B5EF4-FFF2-40B4-BE49-F238E27FC236}">
                <a16:creationId xmlns:a16="http://schemas.microsoft.com/office/drawing/2014/main" id="{0873F2EA-02E1-DFAD-888A-51043C581B44}"/>
              </a:ext>
            </a:extLst>
          </p:cNvPr>
          <p:cNvPicPr>
            <a:picLocks noChangeAspect="1"/>
          </p:cNvPicPr>
          <p:nvPr/>
        </p:nvPicPr>
        <p:blipFill>
          <a:blip r:embed="rId4"/>
          <a:stretch>
            <a:fillRect/>
          </a:stretch>
        </p:blipFill>
        <p:spPr>
          <a:xfrm>
            <a:off x="3378200" y="5391857"/>
            <a:ext cx="2573498" cy="682132"/>
          </a:xfrm>
          <a:prstGeom prst="rect">
            <a:avLst/>
          </a:prstGeom>
        </p:spPr>
      </p:pic>
    </p:spTree>
    <p:extLst>
      <p:ext uri="{BB962C8B-B14F-4D97-AF65-F5344CB8AC3E}">
        <p14:creationId xmlns:p14="http://schemas.microsoft.com/office/powerpoint/2010/main" val="12482170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Performance Optimization Techniques: </a:t>
            </a:r>
            <a:br>
              <a:rPr lang="en-US" sz="3200" dirty="0"/>
            </a:br>
            <a:r>
              <a:rPr lang="en-US" sz="3200" dirty="0"/>
              <a:t>Parallelism, Asynchronous Processing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749778"/>
            <a:ext cx="10515600" cy="4560006"/>
          </a:xfrm>
        </p:spPr>
        <p:txBody>
          <a:bodyPr>
            <a:noAutofit/>
          </a:bodyPr>
          <a:lstStyle/>
          <a:p>
            <a:r>
              <a:rPr lang="en-US" sz="2000" b="1" dirty="0"/>
              <a:t>Asynchronous Processing</a:t>
            </a:r>
          </a:p>
          <a:p>
            <a:pPr lvl="1"/>
            <a:r>
              <a:rPr lang="en-US" sz="1600" b="1" dirty="0"/>
              <a:t>Asynchronous Data Loading:</a:t>
            </a:r>
            <a:r>
              <a:rPr lang="en-US" sz="1600" dirty="0"/>
              <a:t> Using multiple workers in </a:t>
            </a:r>
            <a:r>
              <a:rPr lang="en-US" sz="1600" dirty="0" err="1"/>
              <a:t>DataLoader</a:t>
            </a:r>
            <a:r>
              <a:rPr lang="en-US" sz="1600" dirty="0"/>
              <a:t> allows for asynchronous data loading, reducing the time your GPU spends idle.</a:t>
            </a:r>
          </a:p>
          <a:p>
            <a:pPr marL="1200150" lvl="2" indent="-285750"/>
            <a:r>
              <a:rPr lang="en-US" sz="1200" b="1" dirty="0"/>
              <a:t>Example:</a:t>
            </a:r>
          </a:p>
          <a:p>
            <a:pPr marL="1200150" lvl="2" indent="-285750"/>
            <a:endParaRPr lang="en-US" sz="1200" b="1" dirty="0"/>
          </a:p>
          <a:p>
            <a:pPr marL="914400" lvl="2" indent="0">
              <a:buNone/>
            </a:pPr>
            <a:endParaRPr lang="en-US" sz="1200" b="1" dirty="0"/>
          </a:p>
          <a:p>
            <a:pPr marL="742950" lvl="1" indent="-285750"/>
            <a:r>
              <a:rPr lang="en-US" sz="1600" b="1" dirty="0"/>
              <a:t>Asynchronous CUDA Operations:</a:t>
            </a:r>
            <a:r>
              <a:rPr lang="en-US" sz="1600" dirty="0"/>
              <a:t> PyTorch operations on CUDA tensors are asynchronous by default, allowing the GPU to perform computations while the CPU prepares the next batch of data.</a:t>
            </a:r>
          </a:p>
          <a:p>
            <a:r>
              <a:rPr lang="en-US" sz="2000" b="1" dirty="0"/>
              <a:t>Profiling and Optimizing</a:t>
            </a:r>
          </a:p>
          <a:p>
            <a:pPr lvl="1"/>
            <a:r>
              <a:rPr lang="en-US" sz="1600" b="1" dirty="0"/>
              <a:t>Profiler:</a:t>
            </a:r>
            <a:r>
              <a:rPr lang="en-US" sz="1600" dirty="0"/>
              <a:t> Use PyTorch’s profiler to identify bottlenecks in your code and optimize accordingly.</a:t>
            </a:r>
          </a:p>
          <a:p>
            <a:pPr marL="1200150" lvl="2" indent="-285750"/>
            <a:r>
              <a:rPr lang="en-US" sz="1200" b="1" dirty="0"/>
              <a:t>Example:</a:t>
            </a:r>
          </a:p>
          <a:p>
            <a:pPr marL="1200150" lvl="2" indent="-285750"/>
            <a:endParaRPr lang="en-US" sz="1200" b="1" dirty="0"/>
          </a:p>
          <a:p>
            <a:pPr marL="1200150" lvl="2" indent="-285750"/>
            <a:endParaRPr lang="en-US" sz="1200" b="1" dirty="0"/>
          </a:p>
          <a:p>
            <a:pPr marL="1200150" lvl="2" indent="-285750"/>
            <a:endParaRPr lang="en-US" sz="1200" b="1" dirty="0"/>
          </a:p>
          <a:p>
            <a:pPr marL="742950" lvl="1" indent="-285750"/>
            <a:endParaRPr lang="en-US" sz="1600" b="1" dirty="0"/>
          </a:p>
          <a:p>
            <a:pPr marL="742950" lvl="1" indent="-285750"/>
            <a:r>
              <a:rPr lang="en-US" sz="1600" b="1" dirty="0"/>
              <a:t>Memory Management:</a:t>
            </a:r>
            <a:r>
              <a:rPr lang="en-US" sz="1600" dirty="0"/>
              <a:t> Monitor GPU memory usage with </a:t>
            </a:r>
            <a:r>
              <a:rPr lang="en-US" sz="1600" dirty="0" err="1"/>
              <a:t>torch.cuda.memory_summary</a:t>
            </a:r>
            <a:r>
              <a:rPr lang="en-US" sz="1600" dirty="0"/>
              <a:t>() and optimize by clearing caches or using </a:t>
            </a:r>
            <a:r>
              <a:rPr lang="en-US" sz="1600" dirty="0" err="1"/>
              <a:t>torch.no_grad</a:t>
            </a:r>
            <a:r>
              <a:rPr lang="en-US" sz="1600" dirty="0"/>
              <a:t>() in inference mode to reduce memory consumption.</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8B30B21-8946-8D84-9761-6548012005CA}"/>
              </a:ext>
            </a:extLst>
          </p:cNvPr>
          <p:cNvPicPr>
            <a:picLocks noChangeAspect="1"/>
          </p:cNvPicPr>
          <p:nvPr/>
        </p:nvPicPr>
        <p:blipFill>
          <a:blip r:embed="rId3"/>
          <a:stretch>
            <a:fillRect/>
          </a:stretch>
        </p:blipFill>
        <p:spPr>
          <a:xfrm>
            <a:off x="2209800" y="2823936"/>
            <a:ext cx="7772400" cy="411622"/>
          </a:xfrm>
          <a:prstGeom prst="rect">
            <a:avLst/>
          </a:prstGeom>
        </p:spPr>
      </p:pic>
      <p:pic>
        <p:nvPicPr>
          <p:cNvPr id="10" name="Picture 9">
            <a:extLst>
              <a:ext uri="{FF2B5EF4-FFF2-40B4-BE49-F238E27FC236}">
                <a16:creationId xmlns:a16="http://schemas.microsoft.com/office/drawing/2014/main" id="{6297E523-54D7-2745-5CB3-0DEEB3FE9DF3}"/>
              </a:ext>
            </a:extLst>
          </p:cNvPr>
          <p:cNvPicPr>
            <a:picLocks noChangeAspect="1"/>
          </p:cNvPicPr>
          <p:nvPr/>
        </p:nvPicPr>
        <p:blipFill>
          <a:blip r:embed="rId4"/>
          <a:stretch>
            <a:fillRect/>
          </a:stretch>
        </p:blipFill>
        <p:spPr>
          <a:xfrm>
            <a:off x="1124283" y="4729273"/>
            <a:ext cx="10229517" cy="703906"/>
          </a:xfrm>
          <a:prstGeom prst="rect">
            <a:avLst/>
          </a:prstGeom>
        </p:spPr>
      </p:pic>
    </p:spTree>
    <p:extLst>
      <p:ext uri="{BB962C8B-B14F-4D97-AF65-F5344CB8AC3E}">
        <p14:creationId xmlns:p14="http://schemas.microsoft.com/office/powerpoint/2010/main" val="30312732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012119"/>
          </a:xfrm>
        </p:spPr>
        <p:txBody>
          <a:bodyPr>
            <a:normAutofit/>
          </a:bodyPr>
          <a:lstStyle/>
          <a:p>
            <a:r>
              <a:rPr lang="en-US" sz="3200" dirty="0"/>
              <a:t>Custom Layers and Loss Functions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400" b="1" dirty="0"/>
              <a:t>Introduction</a:t>
            </a:r>
          </a:p>
          <a:p>
            <a:r>
              <a:rPr lang="en-US" sz="2400" dirty="0"/>
              <a:t>While PyTorch provides a wide range of built-in layers, loss functions, and activation functions, there are times when you need to customize these components to fit specific needs or experiment with novel architectures. </a:t>
            </a:r>
          </a:p>
          <a:p>
            <a:r>
              <a:rPr lang="en-US" sz="2400" dirty="0"/>
              <a:t>This section covers how to create custom neural network layers and loss functions using torch.nn.Module, implement advanced activation functions, and apply regularization techniques to prevent overfitting. </a:t>
            </a:r>
          </a:p>
          <a:p>
            <a:r>
              <a:rPr lang="en-US" sz="2400" dirty="0"/>
              <a:t>By mastering these concepts, you'll gain greater flexibility in designing and optimizing deep learning models tailored to your specific tasks.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870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fontScale="90000"/>
          </a:bodyPr>
          <a:lstStyle/>
          <a:p>
            <a:r>
              <a:rPr lang="en-US" sz="3600" dirty="0"/>
              <a:t>Creating Custom Neural Network Layers with </a:t>
            </a:r>
            <a:r>
              <a:rPr lang="en-US" sz="3600" b="1" dirty="0"/>
              <a:t>torch.nn.Module</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Custom layers allow you to implement unique operations that are not available in PyTorch's standard library, providing more control over the model architecture.</a:t>
            </a:r>
          </a:p>
          <a:p>
            <a:r>
              <a:rPr lang="en-US" sz="2000" b="1" dirty="0"/>
              <a:t>Subclassing torch.nn.Module</a:t>
            </a:r>
          </a:p>
          <a:p>
            <a:pPr lvl="1"/>
            <a:r>
              <a:rPr lang="en-US" sz="2000" b="1" dirty="0"/>
              <a:t>Overview:</a:t>
            </a:r>
            <a:r>
              <a:rPr lang="en-US" sz="2000" dirty="0"/>
              <a:t> To create a custom layer, subclass torch.nn.Module and implement the __init__() method to define the layer's parameters and the forward() method to define the computation.</a:t>
            </a:r>
          </a:p>
          <a:p>
            <a:pPr marL="1200150" lvl="2" indent="-285750"/>
            <a:r>
              <a:rPr lang="en-US" b="1" dirty="0"/>
              <a:t>Example:</a:t>
            </a:r>
            <a:endParaRPr lang="en-US" dirty="0"/>
          </a:p>
          <a:p>
            <a:pPr marL="0" indent="0">
              <a:buNone/>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mputer screen shot of text&#10;&#10;Description automatically generated">
            <a:extLst>
              <a:ext uri="{FF2B5EF4-FFF2-40B4-BE49-F238E27FC236}">
                <a16:creationId xmlns:a16="http://schemas.microsoft.com/office/drawing/2014/main" id="{0E7AE2D8-44E0-B879-4CBC-66617C776204}"/>
              </a:ext>
            </a:extLst>
          </p:cNvPr>
          <p:cNvPicPr>
            <a:picLocks noChangeAspect="1"/>
          </p:cNvPicPr>
          <p:nvPr/>
        </p:nvPicPr>
        <p:blipFill>
          <a:blip r:embed="rId3"/>
          <a:stretch>
            <a:fillRect/>
          </a:stretch>
        </p:blipFill>
        <p:spPr>
          <a:xfrm>
            <a:off x="3833282" y="3296369"/>
            <a:ext cx="6970183" cy="3221945"/>
          </a:xfrm>
          <a:prstGeom prst="rect">
            <a:avLst/>
          </a:prstGeom>
        </p:spPr>
      </p:pic>
    </p:spTree>
    <p:extLst>
      <p:ext uri="{BB962C8B-B14F-4D97-AF65-F5344CB8AC3E}">
        <p14:creationId xmlns:p14="http://schemas.microsoft.com/office/powerpoint/2010/main" val="4175677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History and Development</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a:lnSpc>
                <a:spcPct val="100000"/>
              </a:lnSpc>
            </a:pPr>
            <a:r>
              <a:rPr lang="en-US" sz="2000" b="1" dirty="0"/>
              <a:t>Community and Ecosystem</a:t>
            </a:r>
          </a:p>
          <a:p>
            <a:pPr lvl="1">
              <a:lnSpc>
                <a:spcPct val="100000"/>
              </a:lnSpc>
            </a:pPr>
            <a:r>
              <a:rPr lang="en-US" sz="1800" b="1" dirty="0"/>
              <a:t>Community Contributions:</a:t>
            </a:r>
            <a:r>
              <a:rPr lang="en-US" sz="1800" dirty="0"/>
              <a:t> PyTorch has a vibrant community that actively contributes to its development, leading to continuous improvements and the rapid addition of new features.</a:t>
            </a:r>
          </a:p>
          <a:p>
            <a:pPr lvl="1">
              <a:lnSpc>
                <a:spcPct val="100000"/>
              </a:lnSpc>
            </a:pPr>
            <a:r>
              <a:rPr lang="en-US" sz="1800" b="1" dirty="0"/>
              <a:t>Industry Adoption:</a:t>
            </a:r>
            <a:r>
              <a:rPr lang="en-US" sz="1800" dirty="0"/>
              <a:t> PyTorch's adoption in industry has grown, with companies like Facebook, Microsoft, and Tesla using it in production environments.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5401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fontScale="90000"/>
          </a:bodyPr>
          <a:lstStyle/>
          <a:p>
            <a:r>
              <a:rPr lang="en-US" sz="3600" dirty="0"/>
              <a:t>Creating Custom Neural Network Layers with </a:t>
            </a:r>
            <a:r>
              <a:rPr lang="en-US" sz="3600" b="1" dirty="0"/>
              <a:t>torch.nn.Module</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000" b="1" dirty="0"/>
              <a:t>Usage:</a:t>
            </a:r>
            <a:r>
              <a:rPr lang="en-US" sz="2000" dirty="0"/>
              <a:t> Once defined, the custom layer can be used like any other PyTorch layer in a neural network.</a:t>
            </a:r>
          </a:p>
          <a:p>
            <a:pPr lvl="1"/>
            <a:r>
              <a:rPr lang="en-US" sz="1600" b="1" dirty="0"/>
              <a:t>Example:</a:t>
            </a:r>
          </a:p>
          <a:p>
            <a:pPr lvl="1"/>
            <a:endParaRPr lang="en-US" sz="2000" b="1" dirty="0"/>
          </a:p>
          <a:p>
            <a:pPr marL="457200" lvl="1" indent="0">
              <a:buNone/>
            </a:pPr>
            <a:endParaRPr lang="en-US" sz="2000" b="1" dirty="0"/>
          </a:p>
          <a:p>
            <a:pPr marL="457200" lvl="1" indent="0">
              <a:buNone/>
            </a:pPr>
            <a:endParaRPr lang="en-US" sz="2000" b="1" dirty="0"/>
          </a:p>
          <a:p>
            <a:pPr marL="457200" lvl="1" indent="0">
              <a:buNone/>
            </a:pPr>
            <a:endParaRPr lang="en-US" sz="2000" b="1" dirty="0"/>
          </a:p>
          <a:p>
            <a:r>
              <a:rPr lang="en-US" sz="2000" b="1" dirty="0"/>
              <a:t>Parameter Initialization</a:t>
            </a:r>
          </a:p>
          <a:p>
            <a:pPr lvl="1"/>
            <a:r>
              <a:rPr lang="en-US" sz="1600" b="1" dirty="0"/>
              <a:t>Custom Initialization:</a:t>
            </a:r>
            <a:r>
              <a:rPr lang="en-US" sz="1600" dirty="0"/>
              <a:t> You can customize the initialization of layer parameters using methods such as </a:t>
            </a:r>
            <a:r>
              <a:rPr lang="en-US" sz="1600" dirty="0" err="1"/>
              <a:t>torch.nn.init</a:t>
            </a:r>
            <a:r>
              <a:rPr lang="en-US" sz="1600" dirty="0"/>
              <a:t>.</a:t>
            </a:r>
          </a:p>
          <a:p>
            <a:pPr marL="1200150" lvl="2" indent="-285750"/>
            <a:r>
              <a:rPr lang="en-US" sz="1600" b="1" dirty="0"/>
              <a:t>Example:</a:t>
            </a:r>
            <a:endParaRPr lang="en-US" sz="1600" dirty="0"/>
          </a:p>
          <a:p>
            <a:endParaRPr lang="en-US" sz="2000" dirty="0"/>
          </a:p>
          <a:p>
            <a:pPr marL="0" indent="0">
              <a:buNone/>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background with white text&#10;&#10;Description automatically generated">
            <a:extLst>
              <a:ext uri="{FF2B5EF4-FFF2-40B4-BE49-F238E27FC236}">
                <a16:creationId xmlns:a16="http://schemas.microsoft.com/office/drawing/2014/main" id="{B76CBB05-7307-C86A-FDC2-651A2CC0529C}"/>
              </a:ext>
            </a:extLst>
          </p:cNvPr>
          <p:cNvPicPr>
            <a:picLocks noChangeAspect="1"/>
          </p:cNvPicPr>
          <p:nvPr/>
        </p:nvPicPr>
        <p:blipFill>
          <a:blip r:embed="rId3"/>
          <a:stretch>
            <a:fillRect/>
          </a:stretch>
        </p:blipFill>
        <p:spPr>
          <a:xfrm>
            <a:off x="2465211" y="2511057"/>
            <a:ext cx="3606800" cy="1155700"/>
          </a:xfrm>
          <a:prstGeom prst="rect">
            <a:avLst/>
          </a:prstGeom>
        </p:spPr>
      </p:pic>
      <p:pic>
        <p:nvPicPr>
          <p:cNvPr id="9" name="Picture 8" descr="A computer code with text&#10;&#10;Description automatically generated with medium confidence">
            <a:extLst>
              <a:ext uri="{FF2B5EF4-FFF2-40B4-BE49-F238E27FC236}">
                <a16:creationId xmlns:a16="http://schemas.microsoft.com/office/drawing/2014/main" id="{2988B598-F1C1-E426-9CF4-9BFFCA142D78}"/>
              </a:ext>
            </a:extLst>
          </p:cNvPr>
          <p:cNvPicPr>
            <a:picLocks noChangeAspect="1"/>
          </p:cNvPicPr>
          <p:nvPr/>
        </p:nvPicPr>
        <p:blipFill>
          <a:blip r:embed="rId4"/>
          <a:stretch>
            <a:fillRect/>
          </a:stretch>
        </p:blipFill>
        <p:spPr>
          <a:xfrm>
            <a:off x="2465211" y="5027084"/>
            <a:ext cx="6629400" cy="1282700"/>
          </a:xfrm>
          <a:prstGeom prst="rect">
            <a:avLst/>
          </a:prstGeom>
        </p:spPr>
      </p:pic>
    </p:spTree>
    <p:extLst>
      <p:ext uri="{BB962C8B-B14F-4D97-AF65-F5344CB8AC3E}">
        <p14:creationId xmlns:p14="http://schemas.microsoft.com/office/powerpoint/2010/main" val="12741553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600" dirty="0"/>
              <a:t>Implementing Custom Loss Functions and Metrics</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Custom loss functions and metrics are essential when built-in options do not fit your specific problem or when you want to introduce novel evaluation criteria.</a:t>
            </a:r>
          </a:p>
          <a:p>
            <a:r>
              <a:rPr lang="en-US" sz="2000" b="1" dirty="0"/>
              <a:t>Creating Custom Loss Functions</a:t>
            </a:r>
          </a:p>
          <a:p>
            <a:pPr lvl="1"/>
            <a:r>
              <a:rPr lang="en-US" sz="1600" b="1" dirty="0"/>
              <a:t>Overview:</a:t>
            </a:r>
            <a:r>
              <a:rPr lang="en-US" sz="1600" dirty="0"/>
              <a:t> To create a custom loss function, define a new function or subclass torch.nn.Module and implement the forward() method to calculate the loss.</a:t>
            </a:r>
          </a:p>
          <a:p>
            <a:pPr marL="1200150" lvl="2" indent="-285750"/>
            <a:r>
              <a:rPr lang="en-US" sz="1200" b="1" dirty="0"/>
              <a:t>Example:</a:t>
            </a:r>
          </a:p>
          <a:p>
            <a:pPr marL="1200150" lvl="2" indent="-285750"/>
            <a:endParaRPr lang="en-US" sz="1200" b="1" dirty="0"/>
          </a:p>
          <a:p>
            <a:pPr marL="1200150" lvl="2" indent="-285750"/>
            <a:endParaRPr lang="en-US" sz="1200" b="1" dirty="0"/>
          </a:p>
          <a:p>
            <a:pPr marL="1200150" lvl="2" indent="-285750"/>
            <a:endParaRPr lang="en-US" sz="1200" b="1" dirty="0"/>
          </a:p>
          <a:p>
            <a:pPr marL="1200150" lvl="2" indent="-285750"/>
            <a:endParaRPr lang="en-US" sz="1200" b="1" dirty="0"/>
          </a:p>
          <a:p>
            <a:pPr marL="1200150" lvl="2" indent="-285750"/>
            <a:endParaRPr lang="en-US" sz="1200" b="1" dirty="0"/>
          </a:p>
          <a:p>
            <a:pPr marL="1200150" lvl="2" indent="-285750"/>
            <a:endParaRPr lang="en-US" sz="1200" b="1" dirty="0"/>
          </a:p>
          <a:p>
            <a:pPr marL="1200150" lvl="2" indent="-285750"/>
            <a:endParaRPr lang="en-US" sz="1200" b="1" dirty="0"/>
          </a:p>
          <a:p>
            <a:pPr marL="1200150" lvl="2" indent="-285750"/>
            <a:endParaRPr lang="en-US" sz="1200" b="1" dirty="0"/>
          </a:p>
          <a:p>
            <a:pPr marL="1200150" lvl="2" indent="-285750"/>
            <a:endParaRPr lang="en-US" sz="1200" b="1" dirty="0"/>
          </a:p>
          <a:p>
            <a:pPr marL="742950" lvl="1" indent="-285750"/>
            <a:r>
              <a:rPr lang="en-US" sz="1600" b="1" dirty="0"/>
              <a:t>Usage:</a:t>
            </a:r>
            <a:r>
              <a:rPr lang="en-US" sz="1600" dirty="0"/>
              <a:t> The custom loss function can be used like any other loss function in your training loop.</a:t>
            </a:r>
          </a:p>
          <a:p>
            <a:pPr marL="1200150" lvl="2" indent="-285750"/>
            <a:r>
              <a:rPr lang="en-US" sz="1200" b="1" dirty="0"/>
              <a:t>Example</a:t>
            </a:r>
            <a:endParaRPr lang="en-US" sz="1200" dirty="0"/>
          </a:p>
          <a:p>
            <a:pPr marL="0" indent="0">
              <a:buNone/>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mputer code with colorful text&#10;&#10;Description automatically generated">
            <a:extLst>
              <a:ext uri="{FF2B5EF4-FFF2-40B4-BE49-F238E27FC236}">
                <a16:creationId xmlns:a16="http://schemas.microsoft.com/office/drawing/2014/main" id="{2237D23F-125A-8309-0E77-5BE983D7C5D0}"/>
              </a:ext>
            </a:extLst>
          </p:cNvPr>
          <p:cNvPicPr>
            <a:picLocks noChangeAspect="1"/>
          </p:cNvPicPr>
          <p:nvPr/>
        </p:nvPicPr>
        <p:blipFill>
          <a:blip r:embed="rId3"/>
          <a:stretch>
            <a:fillRect/>
          </a:stretch>
        </p:blipFill>
        <p:spPr>
          <a:xfrm>
            <a:off x="2900539" y="3160889"/>
            <a:ext cx="7235572" cy="2103230"/>
          </a:xfrm>
          <a:prstGeom prst="rect">
            <a:avLst/>
          </a:prstGeom>
        </p:spPr>
      </p:pic>
      <p:pic>
        <p:nvPicPr>
          <p:cNvPr id="10" name="Picture 9" descr="A blue and white text&#10;&#10;Description automatically generated">
            <a:extLst>
              <a:ext uri="{FF2B5EF4-FFF2-40B4-BE49-F238E27FC236}">
                <a16:creationId xmlns:a16="http://schemas.microsoft.com/office/drawing/2014/main" id="{2A38AFAA-5435-CB2A-05CA-A5FA669C4ED4}"/>
              </a:ext>
            </a:extLst>
          </p:cNvPr>
          <p:cNvPicPr>
            <a:picLocks noChangeAspect="1"/>
          </p:cNvPicPr>
          <p:nvPr/>
        </p:nvPicPr>
        <p:blipFill>
          <a:blip r:embed="rId4"/>
          <a:stretch>
            <a:fillRect/>
          </a:stretch>
        </p:blipFill>
        <p:spPr>
          <a:xfrm>
            <a:off x="2900539" y="5770178"/>
            <a:ext cx="3059994" cy="494450"/>
          </a:xfrm>
          <a:prstGeom prst="rect">
            <a:avLst/>
          </a:prstGeom>
        </p:spPr>
      </p:pic>
    </p:spTree>
    <p:extLst>
      <p:ext uri="{BB962C8B-B14F-4D97-AF65-F5344CB8AC3E}">
        <p14:creationId xmlns:p14="http://schemas.microsoft.com/office/powerpoint/2010/main" val="31290738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600" dirty="0"/>
              <a:t>Implementing Custom Loss Functions and Metrics</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400" b="1" dirty="0"/>
              <a:t>Implementing Custom Metrics</a:t>
            </a:r>
          </a:p>
          <a:p>
            <a:pPr lvl="1"/>
            <a:r>
              <a:rPr lang="en-US" sz="2000" b="1" dirty="0"/>
              <a:t>Overview:</a:t>
            </a:r>
            <a:r>
              <a:rPr lang="en-US" sz="2000" dirty="0"/>
              <a:t> Metrics evaluate the performance of your model on validation or test data. You can create custom metrics by defining a function that compares predictions with the ground truth.</a:t>
            </a:r>
          </a:p>
          <a:p>
            <a:pPr marL="1200150" lvl="2" indent="-285750"/>
            <a:r>
              <a:rPr lang="en-US" sz="1600" b="1" dirty="0"/>
              <a:t>Example:</a:t>
            </a:r>
          </a:p>
          <a:p>
            <a:pPr marL="1200150" lvl="2" indent="-285750"/>
            <a:endParaRPr lang="en-US" sz="1600" b="1" dirty="0"/>
          </a:p>
          <a:p>
            <a:pPr marL="1200150" lvl="2" indent="-285750"/>
            <a:endParaRPr lang="en-US" sz="1600" b="1" dirty="0"/>
          </a:p>
          <a:p>
            <a:pPr marL="1200150" lvl="2" indent="-285750"/>
            <a:endParaRPr lang="en-US" sz="1600" b="1" dirty="0"/>
          </a:p>
          <a:p>
            <a:pPr marL="1200150" lvl="2" indent="-285750"/>
            <a:endParaRPr lang="en-US" sz="1600" b="1" dirty="0"/>
          </a:p>
          <a:p>
            <a:pPr marL="1200150" lvl="2" indent="-285750"/>
            <a:endParaRPr lang="en-US" sz="1600" b="1" dirty="0"/>
          </a:p>
          <a:p>
            <a:pPr marL="742950" lvl="1" indent="-285750"/>
            <a:r>
              <a:rPr lang="en-US" sz="2000" b="1" dirty="0"/>
              <a:t>Usage:</a:t>
            </a:r>
            <a:r>
              <a:rPr lang="en-US" sz="2000" dirty="0"/>
              <a:t> Use custom metrics during model evaluation to gain insights beyond standard metrics like accuracy or loss.</a:t>
            </a:r>
          </a:p>
          <a:p>
            <a:pPr marL="1200150" lvl="2" indent="-285750"/>
            <a:r>
              <a:rPr lang="en-US" sz="1600" b="1" dirty="0"/>
              <a:t>Example:</a:t>
            </a: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mputer code with text&#10;&#10;Description automatically generated with medium confidence">
            <a:extLst>
              <a:ext uri="{FF2B5EF4-FFF2-40B4-BE49-F238E27FC236}">
                <a16:creationId xmlns:a16="http://schemas.microsoft.com/office/drawing/2014/main" id="{9065BEAD-EF8A-094B-098A-9F1DE7A72096}"/>
              </a:ext>
            </a:extLst>
          </p:cNvPr>
          <p:cNvPicPr>
            <a:picLocks noChangeAspect="1"/>
          </p:cNvPicPr>
          <p:nvPr/>
        </p:nvPicPr>
        <p:blipFill>
          <a:blip r:embed="rId3"/>
          <a:stretch>
            <a:fillRect/>
          </a:stretch>
        </p:blipFill>
        <p:spPr>
          <a:xfrm>
            <a:off x="3152423" y="3121545"/>
            <a:ext cx="7264400" cy="1016000"/>
          </a:xfrm>
          <a:prstGeom prst="rect">
            <a:avLst/>
          </a:prstGeom>
        </p:spPr>
      </p:pic>
      <p:pic>
        <p:nvPicPr>
          <p:cNvPr id="9" name="Picture 8">
            <a:extLst>
              <a:ext uri="{FF2B5EF4-FFF2-40B4-BE49-F238E27FC236}">
                <a16:creationId xmlns:a16="http://schemas.microsoft.com/office/drawing/2014/main" id="{067A6308-86A0-4603-DAD4-95EB9A8FC846}"/>
              </a:ext>
            </a:extLst>
          </p:cNvPr>
          <p:cNvPicPr>
            <a:picLocks noChangeAspect="1"/>
          </p:cNvPicPr>
          <p:nvPr/>
        </p:nvPicPr>
        <p:blipFill>
          <a:blip r:embed="rId4"/>
          <a:stretch>
            <a:fillRect/>
          </a:stretch>
        </p:blipFill>
        <p:spPr>
          <a:xfrm>
            <a:off x="3152423" y="5469467"/>
            <a:ext cx="6045200" cy="660400"/>
          </a:xfrm>
          <a:prstGeom prst="rect">
            <a:avLst/>
          </a:prstGeom>
        </p:spPr>
      </p:pic>
    </p:spTree>
    <p:extLst>
      <p:ext uri="{BB962C8B-B14F-4D97-AF65-F5344CB8AC3E}">
        <p14:creationId xmlns:p14="http://schemas.microsoft.com/office/powerpoint/2010/main" val="14806201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600" dirty="0"/>
              <a:t>Advanced Activation Functions: Swish, Mish, GELU</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Activation functions play a crucial role in introducing non-linearity into neural networks. While </a:t>
            </a:r>
            <a:r>
              <a:rPr lang="en-US" sz="2000" dirty="0" err="1"/>
              <a:t>ReLU</a:t>
            </a:r>
            <a:r>
              <a:rPr lang="en-US" sz="2000" dirty="0"/>
              <a:t> is the most common, advanced activation functions like Swish, Mish, and GELU can offer performance improvements in certain models.</a:t>
            </a:r>
          </a:p>
          <a:p>
            <a:r>
              <a:rPr lang="en-US" sz="2400" b="1" dirty="0"/>
              <a:t>Swish</a:t>
            </a:r>
          </a:p>
          <a:p>
            <a:pPr lvl="1"/>
            <a:r>
              <a:rPr lang="en-US" sz="2000" b="1" dirty="0"/>
              <a:t>Overview:</a:t>
            </a:r>
            <a:r>
              <a:rPr lang="en-US" sz="2000" dirty="0"/>
              <a:t> Swish is an activation function defined as f(x) = x * sigmoid(x). It has been shown to perform better than </a:t>
            </a:r>
            <a:r>
              <a:rPr lang="en-US" sz="2000" dirty="0" err="1"/>
              <a:t>ReLU</a:t>
            </a:r>
            <a:r>
              <a:rPr lang="en-US" sz="2000" dirty="0"/>
              <a:t> in some deep networks.</a:t>
            </a:r>
          </a:p>
          <a:p>
            <a:pPr marL="1200150" lvl="2" indent="-285750"/>
            <a:r>
              <a:rPr lang="en-US" sz="1600" b="1" dirty="0"/>
              <a:t>Example:</a:t>
            </a:r>
          </a:p>
          <a:p>
            <a:pPr marL="1200150" lvl="2" indent="-285750"/>
            <a:endParaRPr lang="en-US" sz="1600" b="1" dirty="0"/>
          </a:p>
          <a:p>
            <a:pPr marL="1200150" lvl="2" indent="-285750"/>
            <a:endParaRPr lang="en-US" sz="1600" b="1" dirty="0"/>
          </a:p>
          <a:p>
            <a:pPr marL="1200150" lvl="2" indent="-285750"/>
            <a:endParaRPr lang="en-US" sz="1600" b="1" dirty="0"/>
          </a:p>
          <a:p>
            <a:pPr marL="742950" lvl="1" indent="-285750"/>
            <a:r>
              <a:rPr lang="en-US" sz="2000" b="1" dirty="0"/>
              <a:t>Usage:</a:t>
            </a:r>
            <a:r>
              <a:rPr lang="en-US" sz="2000" dirty="0"/>
              <a:t> Replace </a:t>
            </a:r>
            <a:r>
              <a:rPr lang="en-US" sz="2000" dirty="0" err="1"/>
              <a:t>ReLU</a:t>
            </a:r>
            <a:r>
              <a:rPr lang="en-US" sz="2000" dirty="0"/>
              <a:t> with Swish in your model architecture where appropriate.</a:t>
            </a:r>
          </a:p>
          <a:p>
            <a:pPr marL="1200150" lvl="2" indent="-285750"/>
            <a:r>
              <a:rPr lang="en-US" sz="1600" b="1" dirty="0"/>
              <a:t>Example:</a:t>
            </a:r>
            <a:endParaRPr lang="en-US" sz="1600" dirty="0"/>
          </a:p>
          <a:p>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computer code&#10;&#10;Description automatically generated">
            <a:extLst>
              <a:ext uri="{FF2B5EF4-FFF2-40B4-BE49-F238E27FC236}">
                <a16:creationId xmlns:a16="http://schemas.microsoft.com/office/drawing/2014/main" id="{B2C59EAB-EB2A-58C7-6D96-BF5C75811858}"/>
              </a:ext>
            </a:extLst>
          </p:cNvPr>
          <p:cNvPicPr>
            <a:picLocks noChangeAspect="1"/>
          </p:cNvPicPr>
          <p:nvPr/>
        </p:nvPicPr>
        <p:blipFill>
          <a:blip r:embed="rId3"/>
          <a:stretch>
            <a:fillRect/>
          </a:stretch>
        </p:blipFill>
        <p:spPr>
          <a:xfrm>
            <a:off x="3027539" y="3700449"/>
            <a:ext cx="4330700" cy="82550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D44D045E-457F-56BC-EC6A-2FFF4392BC9B}"/>
              </a:ext>
            </a:extLst>
          </p:cNvPr>
          <p:cNvPicPr>
            <a:picLocks noChangeAspect="1"/>
          </p:cNvPicPr>
          <p:nvPr/>
        </p:nvPicPr>
        <p:blipFill>
          <a:blip r:embed="rId4"/>
          <a:stretch>
            <a:fillRect/>
          </a:stretch>
        </p:blipFill>
        <p:spPr>
          <a:xfrm>
            <a:off x="3038828" y="5211573"/>
            <a:ext cx="2266950" cy="1098211"/>
          </a:xfrm>
          <a:prstGeom prst="rect">
            <a:avLst/>
          </a:prstGeom>
        </p:spPr>
      </p:pic>
    </p:spTree>
    <p:extLst>
      <p:ext uri="{BB962C8B-B14F-4D97-AF65-F5344CB8AC3E}">
        <p14:creationId xmlns:p14="http://schemas.microsoft.com/office/powerpoint/2010/main" val="32778141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600" dirty="0"/>
              <a:t>Advanced Activation Functions: Swish, Mish, GELU</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000" b="1" dirty="0"/>
              <a:t>Mish</a:t>
            </a:r>
          </a:p>
          <a:p>
            <a:pPr lvl="1"/>
            <a:r>
              <a:rPr lang="en-US" sz="1800" b="1" dirty="0"/>
              <a:t>Overview:</a:t>
            </a:r>
            <a:r>
              <a:rPr lang="en-US" sz="1800" dirty="0"/>
              <a:t> Mish is defined as </a:t>
            </a:r>
            <a:r>
              <a:rPr lang="en-US" sz="1800" b="1" dirty="0"/>
              <a:t>f(x) = x * tanh(</a:t>
            </a:r>
            <a:r>
              <a:rPr lang="en-US" sz="1800" b="1" dirty="0" err="1"/>
              <a:t>softplus</a:t>
            </a:r>
            <a:r>
              <a:rPr lang="en-US" sz="1800" b="1" dirty="0"/>
              <a:t>(x))</a:t>
            </a:r>
            <a:r>
              <a:rPr lang="en-US" sz="1800" dirty="0"/>
              <a:t>, where </a:t>
            </a:r>
            <a:r>
              <a:rPr lang="en-US" sz="1800" b="1" dirty="0" err="1"/>
              <a:t>softplus</a:t>
            </a:r>
            <a:r>
              <a:rPr lang="en-US" sz="1800" b="1" dirty="0"/>
              <a:t>(x) = log(1 + exp(x))</a:t>
            </a:r>
            <a:r>
              <a:rPr lang="en-US" sz="1800" dirty="0"/>
              <a:t>. Mish has been found to improve the performance of various architectures, especially in computer vision tasks.</a:t>
            </a:r>
          </a:p>
          <a:p>
            <a:pPr marL="1200150" lvl="2" indent="-285750"/>
            <a:r>
              <a:rPr lang="en-US" sz="1600" b="1" dirty="0"/>
              <a:t>Example:</a:t>
            </a:r>
          </a:p>
          <a:p>
            <a:pPr marL="1200150" lvl="2" indent="-285750"/>
            <a:endParaRPr lang="en-US" sz="1800" b="1" dirty="0"/>
          </a:p>
          <a:p>
            <a:pPr marL="1200150" lvl="2" indent="-285750"/>
            <a:endParaRPr lang="en-US" sz="1800" b="1" dirty="0"/>
          </a:p>
          <a:p>
            <a:pPr marL="1200150" lvl="2" indent="-285750"/>
            <a:endParaRPr lang="en-US" sz="1800" dirty="0"/>
          </a:p>
          <a:p>
            <a:pPr marL="1200150" lvl="2" indent="-285750"/>
            <a:endParaRPr lang="en-US" sz="1800" dirty="0"/>
          </a:p>
          <a:p>
            <a:pPr lvl="1"/>
            <a:r>
              <a:rPr lang="en-US" sz="1800" b="1" dirty="0"/>
              <a:t>Usage:</a:t>
            </a:r>
            <a:r>
              <a:rPr lang="en-US" sz="1800" dirty="0"/>
              <a:t> Mish can be used in place of </a:t>
            </a:r>
            <a:r>
              <a:rPr lang="en-US" sz="1800" dirty="0" err="1"/>
              <a:t>ReLU</a:t>
            </a:r>
            <a:r>
              <a:rPr lang="en-US" sz="1800" dirty="0"/>
              <a:t> or other activation functions in your model.</a:t>
            </a:r>
          </a:p>
          <a:p>
            <a:pPr marL="1200150" lvl="2" indent="-285750"/>
            <a:r>
              <a:rPr lang="en-US" sz="1600" b="1" dirty="0"/>
              <a:t>Example:</a:t>
            </a: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mputer code with text&#10;&#10;Description automatically generated with medium confidence">
            <a:extLst>
              <a:ext uri="{FF2B5EF4-FFF2-40B4-BE49-F238E27FC236}">
                <a16:creationId xmlns:a16="http://schemas.microsoft.com/office/drawing/2014/main" id="{32451A6F-F6D4-5F22-105C-D0BD426129CE}"/>
              </a:ext>
            </a:extLst>
          </p:cNvPr>
          <p:cNvPicPr>
            <a:picLocks noChangeAspect="1"/>
          </p:cNvPicPr>
          <p:nvPr/>
        </p:nvPicPr>
        <p:blipFill>
          <a:blip r:embed="rId3"/>
          <a:stretch>
            <a:fillRect/>
          </a:stretch>
        </p:blipFill>
        <p:spPr>
          <a:xfrm>
            <a:off x="3137606" y="3027538"/>
            <a:ext cx="5397500" cy="1028700"/>
          </a:xfrm>
          <a:prstGeom prst="rect">
            <a:avLst/>
          </a:prstGeom>
        </p:spPr>
      </p:pic>
      <p:pic>
        <p:nvPicPr>
          <p:cNvPr id="9" name="Picture 8" descr="A computer screen shot of a number of text&#10;&#10;Description automatically generated with medium confidence">
            <a:extLst>
              <a:ext uri="{FF2B5EF4-FFF2-40B4-BE49-F238E27FC236}">
                <a16:creationId xmlns:a16="http://schemas.microsoft.com/office/drawing/2014/main" id="{96B67149-B818-3F0B-38DD-A65699990666}"/>
              </a:ext>
            </a:extLst>
          </p:cNvPr>
          <p:cNvPicPr>
            <a:picLocks noChangeAspect="1"/>
          </p:cNvPicPr>
          <p:nvPr/>
        </p:nvPicPr>
        <p:blipFill>
          <a:blip r:embed="rId4"/>
          <a:stretch>
            <a:fillRect/>
          </a:stretch>
        </p:blipFill>
        <p:spPr>
          <a:xfrm>
            <a:off x="3137606" y="4673262"/>
            <a:ext cx="6781800" cy="1371600"/>
          </a:xfrm>
          <a:prstGeom prst="rect">
            <a:avLst/>
          </a:prstGeom>
        </p:spPr>
      </p:pic>
    </p:spTree>
    <p:extLst>
      <p:ext uri="{BB962C8B-B14F-4D97-AF65-F5344CB8AC3E}">
        <p14:creationId xmlns:p14="http://schemas.microsoft.com/office/powerpoint/2010/main" val="11401845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600" dirty="0"/>
              <a:t>Advanced Activation Functions: Swish, Mish, GELU</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400" b="1" dirty="0"/>
              <a:t>GELU (Gaussian Error Linear Unit)</a:t>
            </a:r>
          </a:p>
          <a:p>
            <a:pPr lvl="1"/>
            <a:r>
              <a:rPr lang="en-US" sz="2000" b="1" dirty="0"/>
              <a:t>Overview:</a:t>
            </a:r>
            <a:r>
              <a:rPr lang="en-US" sz="2000" dirty="0"/>
              <a:t> GELU is defined as f(x) = x * 0.5 * (1 + erf(x / sqrt(2))), where erf is the error function. It is used in models like BERT and has shown improved convergence properties in NLP tasks.</a:t>
            </a:r>
          </a:p>
          <a:p>
            <a:pPr marL="1200150" lvl="2" indent="-285750"/>
            <a:r>
              <a:rPr lang="en-US" sz="1600" b="1" dirty="0"/>
              <a:t>Example:</a:t>
            </a:r>
          </a:p>
          <a:p>
            <a:pPr marL="1200150" lvl="2" indent="-285750"/>
            <a:endParaRPr lang="en-US" sz="1600" b="1" dirty="0"/>
          </a:p>
          <a:p>
            <a:pPr marL="1200150" lvl="2" indent="-285750"/>
            <a:endParaRPr lang="en-US" sz="1600" b="1" dirty="0"/>
          </a:p>
          <a:p>
            <a:pPr marL="1200150" lvl="2" indent="-285750"/>
            <a:endParaRPr lang="en-US" sz="1600" b="1" dirty="0"/>
          </a:p>
          <a:p>
            <a:pPr marL="742950" lvl="1" indent="-285750"/>
            <a:r>
              <a:rPr lang="en-US" sz="2000" b="1" dirty="0"/>
              <a:t>Usage:</a:t>
            </a:r>
            <a:r>
              <a:rPr lang="en-US" sz="2000" dirty="0"/>
              <a:t> GELU is often used in transformer models and can be substituted for other activations in models requiring smooth and non-linear behavior.</a:t>
            </a:r>
          </a:p>
          <a:p>
            <a:pPr marL="1200150" lvl="2" indent="-285750"/>
            <a:r>
              <a:rPr lang="en-US" sz="1600" b="1" dirty="0"/>
              <a:t>Example:	</a:t>
            </a: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computer code&#10;&#10;Description automatically generated">
            <a:extLst>
              <a:ext uri="{FF2B5EF4-FFF2-40B4-BE49-F238E27FC236}">
                <a16:creationId xmlns:a16="http://schemas.microsoft.com/office/drawing/2014/main" id="{1072D5E9-C055-8878-F5A4-2FC158AA49AC}"/>
              </a:ext>
            </a:extLst>
          </p:cNvPr>
          <p:cNvPicPr>
            <a:picLocks noChangeAspect="1"/>
          </p:cNvPicPr>
          <p:nvPr/>
        </p:nvPicPr>
        <p:blipFill>
          <a:blip r:embed="rId3"/>
          <a:stretch>
            <a:fillRect/>
          </a:stretch>
        </p:blipFill>
        <p:spPr>
          <a:xfrm>
            <a:off x="3375378" y="2829278"/>
            <a:ext cx="3251200" cy="838200"/>
          </a:xfrm>
          <a:prstGeom prst="rect">
            <a:avLst/>
          </a:prstGeom>
        </p:spPr>
      </p:pic>
      <p:pic>
        <p:nvPicPr>
          <p:cNvPr id="10" name="Picture 9" descr="A screen shot of a computer code&#10;&#10;Description automatically generated">
            <a:extLst>
              <a:ext uri="{FF2B5EF4-FFF2-40B4-BE49-F238E27FC236}">
                <a16:creationId xmlns:a16="http://schemas.microsoft.com/office/drawing/2014/main" id="{B23E7E49-87F3-9A3B-4096-860027CF4DAC}"/>
              </a:ext>
            </a:extLst>
          </p:cNvPr>
          <p:cNvPicPr>
            <a:picLocks noChangeAspect="1"/>
          </p:cNvPicPr>
          <p:nvPr/>
        </p:nvPicPr>
        <p:blipFill>
          <a:blip r:embed="rId4"/>
          <a:stretch>
            <a:fillRect/>
          </a:stretch>
        </p:blipFill>
        <p:spPr>
          <a:xfrm>
            <a:off x="3375378" y="4679597"/>
            <a:ext cx="3314700" cy="1308100"/>
          </a:xfrm>
          <a:prstGeom prst="rect">
            <a:avLst/>
          </a:prstGeom>
        </p:spPr>
      </p:pic>
    </p:spTree>
    <p:extLst>
      <p:ext uri="{BB962C8B-B14F-4D97-AF65-F5344CB8AC3E}">
        <p14:creationId xmlns:p14="http://schemas.microsoft.com/office/powerpoint/2010/main" val="1736831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600" dirty="0"/>
              <a:t>Regularization Techniques: Dropout, Weight Decay</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Regularization is crucial for preventing overfitting, especially in complex models with a large number of parameters.</a:t>
            </a:r>
          </a:p>
          <a:p>
            <a:r>
              <a:rPr lang="en-US" sz="2000" b="1" dirty="0"/>
              <a:t>Dropout</a:t>
            </a:r>
          </a:p>
          <a:p>
            <a:pPr lvl="1"/>
            <a:r>
              <a:rPr lang="en-US" sz="1600" b="1" dirty="0"/>
              <a:t>Overview:</a:t>
            </a:r>
            <a:r>
              <a:rPr lang="en-US" sz="1600" dirty="0"/>
              <a:t> Dropout is a regularization technique that randomly sets a fraction of the input units to zero during training, preventing the model from becoming too dependent on any particular node.</a:t>
            </a:r>
          </a:p>
          <a:p>
            <a:pPr marL="1200150" lvl="2" indent="-285750"/>
            <a:r>
              <a:rPr lang="en-US" sz="1200" b="1" dirty="0"/>
              <a:t>Example:</a:t>
            </a:r>
          </a:p>
          <a:p>
            <a:pPr marL="1200150" lvl="2" indent="-285750"/>
            <a:endParaRPr lang="en-US" sz="1200" b="1" dirty="0"/>
          </a:p>
          <a:p>
            <a:pPr marL="1200150" lvl="2" indent="-285750"/>
            <a:endParaRPr lang="en-US" sz="1200" b="1" dirty="0"/>
          </a:p>
          <a:p>
            <a:pPr marL="1200150" lvl="2" indent="-285750"/>
            <a:endParaRPr lang="en-US" sz="1200" b="1" dirty="0"/>
          </a:p>
          <a:p>
            <a:pPr marL="1200150" lvl="2" indent="-285750"/>
            <a:endParaRPr lang="en-US" sz="1200" b="1" dirty="0"/>
          </a:p>
          <a:p>
            <a:pPr marL="1200150" lvl="2" indent="-285750"/>
            <a:endParaRPr lang="en-US" sz="1200" b="1" dirty="0"/>
          </a:p>
          <a:p>
            <a:pPr marL="1200150" lvl="2" indent="-285750"/>
            <a:endParaRPr lang="en-US" sz="1200" b="1" dirty="0"/>
          </a:p>
          <a:p>
            <a:pPr marL="742950" lvl="1" indent="-285750"/>
            <a:r>
              <a:rPr lang="en-US" sz="1600" b="1" dirty="0"/>
              <a:t>Usage:</a:t>
            </a:r>
            <a:r>
              <a:rPr lang="en-US" sz="1600" dirty="0"/>
              <a:t> Dropout is typically applied to fully connected layers in neural networks.</a:t>
            </a:r>
          </a:p>
          <a:p>
            <a:pPr marL="1200150" lvl="2" indent="-285750"/>
            <a:r>
              <a:rPr lang="en-US" sz="1200" b="1" dirty="0"/>
              <a:t>Example:</a:t>
            </a:r>
            <a:endParaRPr lang="en-US" sz="1200" dirty="0"/>
          </a:p>
          <a:p>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 program&#10;&#10;Description automatically generated">
            <a:extLst>
              <a:ext uri="{FF2B5EF4-FFF2-40B4-BE49-F238E27FC236}">
                <a16:creationId xmlns:a16="http://schemas.microsoft.com/office/drawing/2014/main" id="{ADDDFCEA-630E-2313-E8B4-A3B3326EF794}"/>
              </a:ext>
            </a:extLst>
          </p:cNvPr>
          <p:cNvPicPr>
            <a:picLocks noChangeAspect="1"/>
          </p:cNvPicPr>
          <p:nvPr/>
        </p:nvPicPr>
        <p:blipFill>
          <a:blip r:embed="rId3"/>
          <a:stretch>
            <a:fillRect/>
          </a:stretch>
        </p:blipFill>
        <p:spPr>
          <a:xfrm>
            <a:off x="2943577" y="3127022"/>
            <a:ext cx="3931355" cy="1310452"/>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1173D62E-EEF1-60AC-59DF-51A770A86DDA}"/>
              </a:ext>
            </a:extLst>
          </p:cNvPr>
          <p:cNvPicPr>
            <a:picLocks noChangeAspect="1"/>
          </p:cNvPicPr>
          <p:nvPr/>
        </p:nvPicPr>
        <p:blipFill>
          <a:blip r:embed="rId4"/>
          <a:stretch>
            <a:fillRect/>
          </a:stretch>
        </p:blipFill>
        <p:spPr>
          <a:xfrm>
            <a:off x="2943577" y="5017206"/>
            <a:ext cx="2689579" cy="1323612"/>
          </a:xfrm>
          <a:prstGeom prst="rect">
            <a:avLst/>
          </a:prstGeom>
        </p:spPr>
      </p:pic>
    </p:spTree>
    <p:extLst>
      <p:ext uri="{BB962C8B-B14F-4D97-AF65-F5344CB8AC3E}">
        <p14:creationId xmlns:p14="http://schemas.microsoft.com/office/powerpoint/2010/main" val="26035401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600" dirty="0"/>
              <a:t>Regularization Techniques: Dropout, Weight Decay</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b="1" dirty="0"/>
              <a:t>Weight Decay</a:t>
            </a:r>
          </a:p>
          <a:p>
            <a:pPr lvl="1"/>
            <a:r>
              <a:rPr lang="en-US" b="1" dirty="0"/>
              <a:t>Overview:</a:t>
            </a:r>
            <a:r>
              <a:rPr lang="en-US" dirty="0"/>
              <a:t> Weight decay (L2 regularization) penalizes large weights by adding a term to the loss function that is proportional to the sum of the squares of the weights.</a:t>
            </a:r>
          </a:p>
          <a:p>
            <a:pPr marL="1200150" lvl="2" indent="-285750"/>
            <a:r>
              <a:rPr lang="en-US" b="1" dirty="0"/>
              <a:t>Example:</a:t>
            </a:r>
          </a:p>
          <a:p>
            <a:pPr marL="1200150" lvl="2" indent="-285750"/>
            <a:endParaRPr lang="en-US" b="1" dirty="0"/>
          </a:p>
          <a:p>
            <a:pPr marL="1200150" lvl="2" indent="-285750"/>
            <a:endParaRPr lang="en-US" b="1" dirty="0"/>
          </a:p>
          <a:p>
            <a:pPr marL="742950" lvl="1" indent="-285750"/>
            <a:r>
              <a:rPr lang="en-US" b="1" dirty="0"/>
              <a:t>Usage:</a:t>
            </a:r>
            <a:r>
              <a:rPr lang="en-US" dirty="0"/>
              <a:t> Weight decay is applied during optimization and helps prevent overfitting by discouraging overly complex models.</a:t>
            </a:r>
          </a:p>
          <a:p>
            <a:pPr marL="1200150" lvl="2" indent="-285750"/>
            <a:r>
              <a:rPr lang="en-US" b="1" dirty="0"/>
              <a:t>Example:</a:t>
            </a:r>
            <a:r>
              <a:rPr lang="en-US" dirty="0"/>
              <a:t> Applying weight decay in the </a:t>
            </a:r>
            <a:r>
              <a:rPr lang="en-US" dirty="0" err="1"/>
              <a:t>optimizer:python</a:t>
            </a:r>
            <a:endParaRPr lang="en-US" dirty="0"/>
          </a:p>
          <a:p>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3184E0D-54AA-EB8F-777E-538599B24365}"/>
              </a:ext>
            </a:extLst>
          </p:cNvPr>
          <p:cNvPicPr>
            <a:picLocks noChangeAspect="1"/>
          </p:cNvPicPr>
          <p:nvPr/>
        </p:nvPicPr>
        <p:blipFill>
          <a:blip r:embed="rId3"/>
          <a:stretch>
            <a:fillRect/>
          </a:stretch>
        </p:blipFill>
        <p:spPr>
          <a:xfrm>
            <a:off x="2096204" y="3429000"/>
            <a:ext cx="9105901" cy="457200"/>
          </a:xfrm>
          <a:prstGeom prst="rect">
            <a:avLst/>
          </a:prstGeom>
        </p:spPr>
      </p:pic>
      <p:pic>
        <p:nvPicPr>
          <p:cNvPr id="10" name="Picture 9">
            <a:extLst>
              <a:ext uri="{FF2B5EF4-FFF2-40B4-BE49-F238E27FC236}">
                <a16:creationId xmlns:a16="http://schemas.microsoft.com/office/drawing/2014/main" id="{DEA6E677-DCBE-8CC7-F202-510FD13C6D8E}"/>
              </a:ext>
            </a:extLst>
          </p:cNvPr>
          <p:cNvPicPr>
            <a:picLocks noChangeAspect="1"/>
          </p:cNvPicPr>
          <p:nvPr/>
        </p:nvPicPr>
        <p:blipFill>
          <a:blip r:embed="rId4"/>
          <a:stretch>
            <a:fillRect/>
          </a:stretch>
        </p:blipFill>
        <p:spPr>
          <a:xfrm>
            <a:off x="2096204" y="5249616"/>
            <a:ext cx="8481061" cy="502920"/>
          </a:xfrm>
          <a:prstGeom prst="rect">
            <a:avLst/>
          </a:prstGeom>
        </p:spPr>
      </p:pic>
    </p:spTree>
    <p:extLst>
      <p:ext uri="{BB962C8B-B14F-4D97-AF65-F5344CB8AC3E}">
        <p14:creationId xmlns:p14="http://schemas.microsoft.com/office/powerpoint/2010/main" val="12411524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600" dirty="0"/>
              <a:t>Research-oriented Techniques</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400" b="1" dirty="0"/>
              <a:t>Introduction</a:t>
            </a:r>
          </a:p>
          <a:p>
            <a:r>
              <a:rPr lang="en-US" sz="2400" dirty="0"/>
              <a:t>In the rapidly evolving field of machine learning, conducting robust and reproducible research is crucial for ensuring that your findings can be validated and built upon by others. </a:t>
            </a:r>
          </a:p>
          <a:p>
            <a:r>
              <a:rPr lang="en-US" sz="2400" dirty="0"/>
              <a:t>This section delves into the essential techniques that support research-oriented workflows, including ensuring reproducibility in experiments, tracking experiments with specialized tools, optimizing hyperparameters, and staying current with the latest research. </a:t>
            </a:r>
          </a:p>
          <a:p>
            <a:r>
              <a:rPr lang="en-US" sz="2400" dirty="0"/>
              <a:t>By mastering these techniques, you will be better equipped to conduct high-quality research that contributes meaningfully to the machine learning community.</a:t>
            </a:r>
          </a:p>
          <a:p>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0237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600" dirty="0"/>
              <a:t>Reproducibility in Machine Learning Experiments</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400" dirty="0"/>
              <a:t>Reproducibility is a cornerstone of scientific research, and in machine learning, it involves ensuring that your experiments can be reliably repeated with the same results.</a:t>
            </a:r>
          </a:p>
          <a:p>
            <a:pPr>
              <a:lnSpc>
                <a:spcPct val="100000"/>
              </a:lnSpc>
            </a:pPr>
            <a:r>
              <a:rPr lang="en-US" sz="2400" b="1" dirty="0"/>
              <a:t>Importance of Reproducibility</a:t>
            </a:r>
          </a:p>
          <a:p>
            <a:pPr lvl="1">
              <a:lnSpc>
                <a:spcPct val="100000"/>
              </a:lnSpc>
            </a:pPr>
            <a:r>
              <a:rPr lang="en-US" sz="1800" b="1" dirty="0"/>
              <a:t>Overview:</a:t>
            </a:r>
            <a:r>
              <a:rPr lang="en-US" sz="1800" dirty="0"/>
              <a:t> Reproducibility allows other researchers to verify your results, compare approaches, and build on your work. Inconsistent results can undermine the credibility of your findings and hinder progress in the field.</a:t>
            </a:r>
          </a:p>
          <a:p>
            <a:pPr lvl="1">
              <a:lnSpc>
                <a:spcPct val="100000"/>
              </a:lnSpc>
            </a:pPr>
            <a:endParaRPr lang="en-US" sz="1800" dirty="0"/>
          </a:p>
          <a:p>
            <a:pPr lvl="1">
              <a:lnSpc>
                <a:spcPct val="100000"/>
              </a:lnSpc>
            </a:pPr>
            <a:r>
              <a:rPr lang="en-US" sz="1800" b="1" dirty="0"/>
              <a:t>Challenges:</a:t>
            </a:r>
            <a:r>
              <a:rPr lang="en-US" sz="1800" dirty="0"/>
              <a:t> Machine learning experiments can be difficult to reproduce due to factors like random initializations, non-deterministic hardware operations (e.g., GPU computations), and inconsistent data preprocessing.</a:t>
            </a:r>
          </a:p>
          <a:p>
            <a:pPr>
              <a:lnSpc>
                <a:spcPct val="100000"/>
              </a:lnSpc>
            </a:pPr>
            <a:endParaRPr lang="en-US" sz="3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4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Getting Started with PyTorch</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lnSpc>
                <a:spcPct val="100000"/>
              </a:lnSpc>
              <a:buNone/>
            </a:pPr>
            <a:r>
              <a:rPr lang="en-US" b="1" dirty="0"/>
              <a:t>Introduction</a:t>
            </a:r>
          </a:p>
          <a:p>
            <a:pPr>
              <a:lnSpc>
                <a:spcPct val="100000"/>
              </a:lnSpc>
            </a:pPr>
            <a:r>
              <a:rPr lang="en-US" sz="2400" dirty="0"/>
              <a:t>Before diving into deep learning models and complex neural networks, it’s crucial to ensure you have PyTorch installed and ready to use in your development environment. </a:t>
            </a:r>
          </a:p>
          <a:p>
            <a:pPr>
              <a:lnSpc>
                <a:spcPct val="100000"/>
              </a:lnSpc>
            </a:pPr>
            <a:r>
              <a:rPr lang="en-US" sz="2400" dirty="0"/>
              <a:t>In this section, we will guide you through the installation process of PyTorch using pip and conda, how to set up a robust development environment, and run your first PyTorch program. </a:t>
            </a:r>
          </a:p>
          <a:p>
            <a:pPr>
              <a:lnSpc>
                <a:spcPct val="100000"/>
              </a:lnSpc>
            </a:pPr>
            <a:r>
              <a:rPr lang="en-US" sz="2400" dirty="0"/>
              <a:t>By the end of this section, you will have a functioning setup that allows you to start experimenting with the core features of PyTorch.</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4428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600" dirty="0"/>
              <a:t>Reproducibility in Machine Learning Experiments</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400" b="1" dirty="0"/>
              <a:t>Techniques for Ensuring Reproducibility</a:t>
            </a:r>
          </a:p>
          <a:p>
            <a:pPr lvl="1"/>
            <a:r>
              <a:rPr lang="en-US" sz="2000" b="1" dirty="0"/>
              <a:t>Set Random Seeds:</a:t>
            </a:r>
            <a:r>
              <a:rPr lang="en-US" sz="2000" dirty="0"/>
              <a:t> By setting random seeds for libraries like NumPy, PyTorch, and random, you can control the randomness in your experiments.</a:t>
            </a:r>
          </a:p>
          <a:p>
            <a:pPr marL="1200150" lvl="2" indent="-285750"/>
            <a:r>
              <a:rPr lang="en-US" sz="1800" b="1" dirty="0"/>
              <a:t>Example:</a:t>
            </a: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code&#10;&#10;Description automatically generated">
            <a:extLst>
              <a:ext uri="{FF2B5EF4-FFF2-40B4-BE49-F238E27FC236}">
                <a16:creationId xmlns:a16="http://schemas.microsoft.com/office/drawing/2014/main" id="{AEBA25B2-A7FD-11BA-9342-B8CA8E981ECA}"/>
              </a:ext>
            </a:extLst>
          </p:cNvPr>
          <p:cNvPicPr>
            <a:picLocks noChangeAspect="1"/>
          </p:cNvPicPr>
          <p:nvPr/>
        </p:nvPicPr>
        <p:blipFill>
          <a:blip r:embed="rId3"/>
          <a:stretch>
            <a:fillRect/>
          </a:stretch>
        </p:blipFill>
        <p:spPr>
          <a:xfrm>
            <a:off x="3247672" y="2644423"/>
            <a:ext cx="6057900" cy="3556000"/>
          </a:xfrm>
          <a:prstGeom prst="rect">
            <a:avLst/>
          </a:prstGeom>
        </p:spPr>
      </p:pic>
    </p:spTree>
    <p:extLst>
      <p:ext uri="{BB962C8B-B14F-4D97-AF65-F5344CB8AC3E}">
        <p14:creationId xmlns:p14="http://schemas.microsoft.com/office/powerpoint/2010/main" val="16707979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600" dirty="0"/>
              <a:t>Reproducibility in Machine Learning Experiments</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buFont typeface="Arial" panose="020B0604020202020204" pitchFamily="34" charset="0"/>
              <a:buChar char="•"/>
            </a:pPr>
            <a:r>
              <a:rPr lang="en-US" sz="2400" b="1" dirty="0"/>
              <a:t>Documenting Dependencies:</a:t>
            </a:r>
            <a:r>
              <a:rPr lang="en-US" sz="2400" dirty="0"/>
              <a:t> Use tools like pip freeze or conda env export to document the exact versions of libraries used in your environment.</a:t>
            </a:r>
          </a:p>
          <a:p>
            <a:pPr marL="742950" lvl="1" indent="-285750">
              <a:buFont typeface="Arial" panose="020B0604020202020204" pitchFamily="34" charset="0"/>
              <a:buChar char="•"/>
            </a:pPr>
            <a:r>
              <a:rPr lang="en-US" sz="2000" b="1" dirty="0"/>
              <a:t>Example:</a:t>
            </a:r>
          </a:p>
          <a:p>
            <a:pPr marL="742950" lvl="1" indent="-285750">
              <a:buFont typeface="Arial" panose="020B0604020202020204" pitchFamily="34" charset="0"/>
              <a:buChar char="•"/>
            </a:pPr>
            <a:endParaRPr lang="en-US" sz="2000" b="1" dirty="0"/>
          </a:p>
          <a:p>
            <a:pPr marL="742950" lvl="1" indent="-285750">
              <a:buFont typeface="Arial" panose="020B0604020202020204" pitchFamily="34" charset="0"/>
              <a:buChar char="•"/>
            </a:pPr>
            <a:endParaRPr lang="en-US" sz="2000" dirty="0"/>
          </a:p>
          <a:p>
            <a:pPr>
              <a:buFont typeface="Arial" panose="020B0604020202020204" pitchFamily="34" charset="0"/>
              <a:buChar char="•"/>
            </a:pPr>
            <a:r>
              <a:rPr lang="en-US" sz="2400" b="1" dirty="0"/>
              <a:t>Control Hardware Variations:</a:t>
            </a:r>
            <a:r>
              <a:rPr lang="en-US" sz="2400" dirty="0"/>
              <a:t> Where possible, run experiments on the same hardware, or at least document the hardware used, as different GPUs or CPUs can lead to slightly different results due to hardware-specific optimizations.</a:t>
            </a:r>
          </a:p>
          <a:p>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sign&#10;&#10;Description automatically generated">
            <a:extLst>
              <a:ext uri="{FF2B5EF4-FFF2-40B4-BE49-F238E27FC236}">
                <a16:creationId xmlns:a16="http://schemas.microsoft.com/office/drawing/2014/main" id="{B69522B4-BE83-DF0E-C012-BAD3B5974298}"/>
              </a:ext>
            </a:extLst>
          </p:cNvPr>
          <p:cNvPicPr>
            <a:picLocks noChangeAspect="1"/>
          </p:cNvPicPr>
          <p:nvPr/>
        </p:nvPicPr>
        <p:blipFill>
          <a:blip r:embed="rId3"/>
          <a:stretch>
            <a:fillRect/>
          </a:stretch>
        </p:blipFill>
        <p:spPr>
          <a:xfrm>
            <a:off x="2789061" y="2542101"/>
            <a:ext cx="3746500" cy="546100"/>
          </a:xfrm>
          <a:prstGeom prst="rect">
            <a:avLst/>
          </a:prstGeom>
        </p:spPr>
      </p:pic>
    </p:spTree>
    <p:extLst>
      <p:ext uri="{BB962C8B-B14F-4D97-AF65-F5344CB8AC3E}">
        <p14:creationId xmlns:p14="http://schemas.microsoft.com/office/powerpoint/2010/main" val="36921352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fontScale="90000"/>
          </a:bodyPr>
          <a:lstStyle/>
          <a:p>
            <a:r>
              <a:rPr lang="en-US" sz="3600" dirty="0"/>
              <a:t>Experiment Tracking with Tools like Neptune, Weights &amp; Biases</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dirty="0"/>
              <a:t>Experiment tracking is crucial for organizing, comparing, and sharing the results of different runs, especially when working on complex projects with multiple variables.</a:t>
            </a:r>
          </a:p>
          <a:p>
            <a:pPr>
              <a:lnSpc>
                <a:spcPct val="100000"/>
              </a:lnSpc>
            </a:pPr>
            <a:r>
              <a:rPr lang="en-US" b="1" dirty="0"/>
              <a:t>Introduction to Experiment Tracking</a:t>
            </a:r>
          </a:p>
          <a:p>
            <a:pPr lvl="1">
              <a:lnSpc>
                <a:spcPct val="100000"/>
              </a:lnSpc>
            </a:pPr>
            <a:r>
              <a:rPr lang="en-US" b="1" dirty="0"/>
              <a:t>Overview:</a:t>
            </a:r>
            <a:r>
              <a:rPr lang="en-US" dirty="0"/>
              <a:t> Experiment tracking tools help manage and log the details of your experiments, such as hyperparameters, training metrics, model versions, and code changes. This ensures that you can trace back the steps that led to specific results.</a:t>
            </a:r>
          </a:p>
          <a:p>
            <a:pPr lvl="1">
              <a:lnSpc>
                <a:spcPct val="100000"/>
              </a:lnSpc>
            </a:pPr>
            <a:endParaRPr lang="en-US" dirty="0"/>
          </a:p>
          <a:p>
            <a:pPr lvl="1">
              <a:lnSpc>
                <a:spcPct val="100000"/>
              </a:lnSpc>
            </a:pPr>
            <a:r>
              <a:rPr lang="en-US" b="1" dirty="0"/>
              <a:t>Benefits:</a:t>
            </a:r>
            <a:r>
              <a:rPr lang="en-US" dirty="0"/>
              <a:t> These tools facilitate collaboration, reproducibility, and easier debugging by providing a clear history of your experiments.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987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fontScale="90000"/>
          </a:bodyPr>
          <a:lstStyle/>
          <a:p>
            <a:r>
              <a:rPr lang="en-US" sz="3600" dirty="0"/>
              <a:t>Experiment Tracking with Tools like Neptune, Weights &amp; Biases</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400" b="1" dirty="0" err="1"/>
              <a:t>Neptune.ai</a:t>
            </a:r>
            <a:endParaRPr lang="en-US" sz="2400" b="1" dirty="0"/>
          </a:p>
          <a:p>
            <a:pPr lvl="1"/>
            <a:r>
              <a:rPr lang="en-US" sz="2000" b="1" dirty="0"/>
              <a:t>Overview:</a:t>
            </a:r>
            <a:r>
              <a:rPr lang="en-US" sz="2000" dirty="0"/>
              <a:t> Neptune is an experiment tracking and model registry tool that allows you to log and compare experiments in real-time, making it easier to manage your research projects.</a:t>
            </a:r>
          </a:p>
          <a:p>
            <a:pPr marL="1200150" lvl="2" indent="-285750"/>
            <a:r>
              <a:rPr lang="en-US" sz="1800" b="1" dirty="0"/>
              <a:t>Example:</a:t>
            </a:r>
          </a:p>
          <a:p>
            <a:pPr marL="1200150" lvl="2" indent="-285750"/>
            <a:endParaRPr lang="en-US" sz="1800" b="1" dirty="0"/>
          </a:p>
          <a:p>
            <a:pPr marL="1200150" lvl="2" indent="-285750"/>
            <a:endParaRPr lang="en-US" sz="1800" b="1" dirty="0"/>
          </a:p>
          <a:p>
            <a:pPr marL="1200150" lvl="2" indent="-285750"/>
            <a:endParaRPr lang="en-US" sz="1800" b="1" dirty="0"/>
          </a:p>
          <a:p>
            <a:pPr marL="1200150" lvl="2" indent="-285750"/>
            <a:endParaRPr lang="en-US" sz="1800" b="1" dirty="0"/>
          </a:p>
          <a:p>
            <a:pPr marL="1200150" lvl="2" indent="-285750"/>
            <a:endParaRPr lang="en-US" sz="1800" b="1" dirty="0"/>
          </a:p>
          <a:p>
            <a:pPr marL="1200150" lvl="2" indent="-285750"/>
            <a:endParaRPr lang="en-US" sz="1800" b="1" dirty="0"/>
          </a:p>
          <a:p>
            <a:pPr marL="1200150" lvl="2" indent="-285750"/>
            <a:endParaRPr lang="en-US" sz="1800" dirty="0"/>
          </a:p>
          <a:p>
            <a:pPr lvl="1"/>
            <a:r>
              <a:rPr lang="en-US" sz="2000" b="1" dirty="0"/>
              <a:t>Features:</a:t>
            </a:r>
            <a:r>
              <a:rPr lang="en-US" sz="2000" dirty="0"/>
              <a:t> Neptune offers features like dashboard visualization, automated logging, and integration with various machine learning frameworks.</a:t>
            </a:r>
          </a:p>
          <a:p>
            <a:pPr marL="0" indent="0">
              <a:lnSpc>
                <a:spcPct val="100000"/>
              </a:lnSpc>
              <a:buNone/>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mputer code with colorful text&#10;&#10;Description automatically generated">
            <a:extLst>
              <a:ext uri="{FF2B5EF4-FFF2-40B4-BE49-F238E27FC236}">
                <a16:creationId xmlns:a16="http://schemas.microsoft.com/office/drawing/2014/main" id="{EC84C7C5-8D08-58A7-3B81-4092B0EA90D8}"/>
              </a:ext>
            </a:extLst>
          </p:cNvPr>
          <p:cNvPicPr>
            <a:picLocks noChangeAspect="1"/>
          </p:cNvPicPr>
          <p:nvPr/>
        </p:nvPicPr>
        <p:blipFill>
          <a:blip r:embed="rId3"/>
          <a:stretch>
            <a:fillRect/>
          </a:stretch>
        </p:blipFill>
        <p:spPr>
          <a:xfrm>
            <a:off x="2820105" y="3191933"/>
            <a:ext cx="7454900" cy="1625600"/>
          </a:xfrm>
          <a:prstGeom prst="rect">
            <a:avLst/>
          </a:prstGeom>
        </p:spPr>
      </p:pic>
    </p:spTree>
    <p:extLst>
      <p:ext uri="{BB962C8B-B14F-4D97-AF65-F5344CB8AC3E}">
        <p14:creationId xmlns:p14="http://schemas.microsoft.com/office/powerpoint/2010/main" val="33759632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fontScale="90000"/>
          </a:bodyPr>
          <a:lstStyle/>
          <a:p>
            <a:r>
              <a:rPr lang="en-US" sz="3600" dirty="0"/>
              <a:t>Experiment Tracking with Tools like Neptune, Weights &amp; Biases</a:t>
            </a:r>
            <a:endParaRPr lang="en-US" sz="3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400" b="1" dirty="0"/>
              <a:t>Weights &amp; Biases (W&amp;B)</a:t>
            </a:r>
          </a:p>
          <a:p>
            <a:pPr lvl="1">
              <a:lnSpc>
                <a:spcPct val="100000"/>
              </a:lnSpc>
            </a:pPr>
            <a:r>
              <a:rPr lang="en-US" sz="2000" b="1" dirty="0"/>
              <a:t>Overview:</a:t>
            </a:r>
            <a:r>
              <a:rPr lang="en-US" sz="2000" dirty="0"/>
              <a:t> W&amp;B is another popular experiment tracking tool that provides real-time visualization of your model training, hyperparameter tuning, and version control.</a:t>
            </a:r>
          </a:p>
          <a:p>
            <a:pPr marL="1200150" lvl="2" indent="-285750">
              <a:lnSpc>
                <a:spcPct val="100000"/>
              </a:lnSpc>
            </a:pPr>
            <a:r>
              <a:rPr lang="en-US" sz="1800" b="1" dirty="0"/>
              <a:t>Example:</a:t>
            </a:r>
          </a:p>
          <a:p>
            <a:pPr marL="1200150" lvl="2" indent="-285750">
              <a:lnSpc>
                <a:spcPct val="100000"/>
              </a:lnSpc>
            </a:pPr>
            <a:endParaRPr lang="en-US" sz="1800" b="1" dirty="0"/>
          </a:p>
          <a:p>
            <a:pPr marL="1200150" lvl="2" indent="-285750">
              <a:lnSpc>
                <a:spcPct val="100000"/>
              </a:lnSpc>
            </a:pPr>
            <a:endParaRPr lang="en-US" sz="1800" b="1" dirty="0"/>
          </a:p>
          <a:p>
            <a:pPr marL="1200150" lvl="2" indent="-285750">
              <a:lnSpc>
                <a:spcPct val="100000"/>
              </a:lnSpc>
            </a:pPr>
            <a:endParaRPr lang="en-US" sz="1800" b="1" dirty="0"/>
          </a:p>
          <a:p>
            <a:pPr marL="1200150" lvl="2" indent="-285750">
              <a:lnSpc>
                <a:spcPct val="100000"/>
              </a:lnSpc>
            </a:pPr>
            <a:endParaRPr lang="en-US" sz="1800" b="1" dirty="0"/>
          </a:p>
          <a:p>
            <a:pPr marL="1200150" lvl="2" indent="-285750">
              <a:lnSpc>
                <a:spcPct val="100000"/>
              </a:lnSpc>
            </a:pPr>
            <a:endParaRPr lang="en-US" sz="1800" b="1" dirty="0"/>
          </a:p>
          <a:p>
            <a:pPr marL="1200150" lvl="2" indent="-285750">
              <a:lnSpc>
                <a:spcPct val="100000"/>
              </a:lnSpc>
            </a:pPr>
            <a:endParaRPr lang="en-US" sz="1800" dirty="0"/>
          </a:p>
          <a:p>
            <a:pPr lvl="1">
              <a:lnSpc>
                <a:spcPct val="100000"/>
              </a:lnSpc>
            </a:pPr>
            <a:r>
              <a:rPr lang="en-US" sz="2000" b="1" dirty="0"/>
              <a:t>Features:</a:t>
            </a:r>
            <a:r>
              <a:rPr lang="en-US" sz="2000" dirty="0"/>
              <a:t> W&amp;B integrates with PyTorch and other frameworks, offering rich visualizations, collaborative reporting, and easy sharing of experiment results.</a:t>
            </a:r>
          </a:p>
          <a:p>
            <a:pPr marL="0" indent="0">
              <a:lnSpc>
                <a:spcPct val="100000"/>
              </a:lnSpc>
              <a:buNone/>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mputer code with green and white text&#10;&#10;Description automatically generated">
            <a:extLst>
              <a:ext uri="{FF2B5EF4-FFF2-40B4-BE49-F238E27FC236}">
                <a16:creationId xmlns:a16="http://schemas.microsoft.com/office/drawing/2014/main" id="{61EE5E03-E8AE-5BEF-7F5B-68C0BFC5D229}"/>
              </a:ext>
            </a:extLst>
          </p:cNvPr>
          <p:cNvPicPr>
            <a:picLocks noChangeAspect="1"/>
          </p:cNvPicPr>
          <p:nvPr/>
        </p:nvPicPr>
        <p:blipFill>
          <a:blip r:embed="rId3"/>
          <a:stretch>
            <a:fillRect/>
          </a:stretch>
        </p:blipFill>
        <p:spPr>
          <a:xfrm>
            <a:off x="2824338" y="3066161"/>
            <a:ext cx="7175500" cy="1676400"/>
          </a:xfrm>
          <a:prstGeom prst="rect">
            <a:avLst/>
          </a:prstGeom>
        </p:spPr>
      </p:pic>
    </p:spTree>
    <p:extLst>
      <p:ext uri="{BB962C8B-B14F-4D97-AF65-F5344CB8AC3E}">
        <p14:creationId xmlns:p14="http://schemas.microsoft.com/office/powerpoint/2010/main" val="57470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2200" dirty="0"/>
              <a:t>Hyperparameter Tuning Strategies: </a:t>
            </a:r>
            <a:br>
              <a:rPr lang="en-US" sz="2200" dirty="0"/>
            </a:br>
            <a:r>
              <a:rPr lang="en-US" sz="3200" dirty="0"/>
              <a:t>Grid Search, Random Search, Bayesian Optimization</a:t>
            </a:r>
            <a:endParaRPr lang="en-US" sz="32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1800" dirty="0"/>
              <a:t>Hyperparameter tuning is critical for optimizing the performance of machine learning models. Different strategies offer various trade-offs between exploration and efficiency.</a:t>
            </a:r>
          </a:p>
          <a:p>
            <a:r>
              <a:rPr lang="en-US" sz="1800" b="1" dirty="0"/>
              <a:t>Grid Search</a:t>
            </a:r>
          </a:p>
          <a:p>
            <a:pPr lvl="1"/>
            <a:r>
              <a:rPr lang="en-US" sz="1600" b="1" dirty="0"/>
              <a:t>Overview:</a:t>
            </a:r>
            <a:r>
              <a:rPr lang="en-US" sz="1600" dirty="0"/>
              <a:t> Grid search systematically explores a predefined set of hyperparameters by evaluating all possible combinations. While exhaustive, it can be computationally expensive.</a:t>
            </a:r>
          </a:p>
          <a:p>
            <a:pPr marL="1200150" lvl="2" indent="-285750"/>
            <a:r>
              <a:rPr lang="en-US" sz="1400" b="1" dirty="0"/>
              <a:t>Example:</a:t>
            </a:r>
          </a:p>
          <a:p>
            <a:pPr marL="1200150" lvl="2" indent="-285750"/>
            <a:endParaRPr lang="en-US" sz="1400" b="1" dirty="0"/>
          </a:p>
          <a:p>
            <a:pPr marL="1200150" lvl="2" indent="-285750"/>
            <a:endParaRPr lang="en-US" sz="1400" b="1" dirty="0"/>
          </a:p>
          <a:p>
            <a:pPr marL="1200150" lvl="2" indent="-285750"/>
            <a:endParaRPr lang="en-US" sz="1400" b="1" dirty="0"/>
          </a:p>
          <a:p>
            <a:pPr marL="1200150" lvl="2" indent="-285750"/>
            <a:endParaRPr lang="en-US" sz="1400" b="1" dirty="0"/>
          </a:p>
          <a:p>
            <a:pPr marL="1200150" lvl="2" indent="-285750"/>
            <a:endParaRPr lang="en-US" sz="1400" b="1" dirty="0"/>
          </a:p>
          <a:p>
            <a:pPr marL="1200150" lvl="2" indent="-285750"/>
            <a:endParaRPr lang="en-US" sz="1400" b="1" dirty="0"/>
          </a:p>
          <a:p>
            <a:pPr marL="1200150" lvl="2" indent="-285750"/>
            <a:endParaRPr lang="en-US" sz="1400" b="1" dirty="0"/>
          </a:p>
          <a:p>
            <a:pPr marL="742950" lvl="1" indent="-285750"/>
            <a:r>
              <a:rPr lang="en-US" sz="1400" b="1" dirty="0"/>
              <a:t>When to Use:</a:t>
            </a:r>
            <a:r>
              <a:rPr lang="en-US" sz="1400" dirty="0"/>
              <a:t> Grid search is ideal when you have a small number of hyperparameters and values to explore.</a:t>
            </a:r>
          </a:p>
          <a:p>
            <a:pPr marL="742950" lvl="1" indent="-285750"/>
            <a:endParaRPr lang="en-US" sz="1800" dirty="0"/>
          </a:p>
          <a:p>
            <a:pPr marL="0" indent="0">
              <a:lnSpc>
                <a:spcPct val="100000"/>
              </a:lnSpc>
              <a:buNone/>
            </a:pPr>
            <a:endParaRPr lang="en-US" sz="1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code&#10;&#10;Description automatically generated">
            <a:extLst>
              <a:ext uri="{FF2B5EF4-FFF2-40B4-BE49-F238E27FC236}">
                <a16:creationId xmlns:a16="http://schemas.microsoft.com/office/drawing/2014/main" id="{E07C8682-412E-F3DE-BA22-497AADAADBFF}"/>
              </a:ext>
            </a:extLst>
          </p:cNvPr>
          <p:cNvPicPr>
            <a:picLocks noChangeAspect="1"/>
          </p:cNvPicPr>
          <p:nvPr/>
        </p:nvPicPr>
        <p:blipFill>
          <a:blip r:embed="rId3"/>
          <a:stretch>
            <a:fillRect/>
          </a:stretch>
        </p:blipFill>
        <p:spPr>
          <a:xfrm>
            <a:off x="2117090" y="3429000"/>
            <a:ext cx="7772400" cy="1258828"/>
          </a:xfrm>
          <a:prstGeom prst="rect">
            <a:avLst/>
          </a:prstGeom>
        </p:spPr>
      </p:pic>
    </p:spTree>
    <p:extLst>
      <p:ext uri="{BB962C8B-B14F-4D97-AF65-F5344CB8AC3E}">
        <p14:creationId xmlns:p14="http://schemas.microsoft.com/office/powerpoint/2010/main" val="4919343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2200" dirty="0"/>
              <a:t>Hyperparameter Tuning Strategies: </a:t>
            </a:r>
            <a:br>
              <a:rPr lang="en-US" sz="2200" dirty="0"/>
            </a:br>
            <a:r>
              <a:rPr lang="en-US" sz="3200" dirty="0"/>
              <a:t>Grid Search, Random Search, Bayesian Optimization</a:t>
            </a:r>
            <a:endParaRPr lang="en-US" sz="32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400" b="1" dirty="0"/>
              <a:t>Random Search</a:t>
            </a:r>
          </a:p>
          <a:p>
            <a:pPr lvl="1">
              <a:lnSpc>
                <a:spcPct val="100000"/>
              </a:lnSpc>
            </a:pPr>
            <a:r>
              <a:rPr lang="en-US" sz="2000" b="1" dirty="0"/>
              <a:t>Overview:</a:t>
            </a:r>
            <a:r>
              <a:rPr lang="en-US" sz="2000" dirty="0"/>
              <a:t> Random search selects hyperparameters randomly from a specified range, offering a more efficient alternative to grid search by not evaluating every possible combination.</a:t>
            </a:r>
          </a:p>
          <a:p>
            <a:pPr marL="1200150" lvl="2" indent="-285750">
              <a:lnSpc>
                <a:spcPct val="100000"/>
              </a:lnSpc>
            </a:pPr>
            <a:r>
              <a:rPr lang="en-US" sz="1800" b="1" dirty="0"/>
              <a:t>Example:</a:t>
            </a:r>
          </a:p>
          <a:p>
            <a:pPr marL="1200150" lvl="2" indent="-285750">
              <a:lnSpc>
                <a:spcPct val="100000"/>
              </a:lnSpc>
            </a:pPr>
            <a:endParaRPr lang="en-US" sz="1800" b="1" dirty="0"/>
          </a:p>
          <a:p>
            <a:pPr marL="1200150" lvl="2" indent="-285750">
              <a:lnSpc>
                <a:spcPct val="100000"/>
              </a:lnSpc>
            </a:pPr>
            <a:endParaRPr lang="en-US" sz="1800" b="1" dirty="0"/>
          </a:p>
          <a:p>
            <a:pPr marL="1200150" lvl="2" indent="-285750">
              <a:lnSpc>
                <a:spcPct val="100000"/>
              </a:lnSpc>
            </a:pPr>
            <a:endParaRPr lang="en-US" sz="1800" b="1" dirty="0"/>
          </a:p>
          <a:p>
            <a:pPr marL="1200150" lvl="2" indent="-285750">
              <a:lnSpc>
                <a:spcPct val="100000"/>
              </a:lnSpc>
            </a:pPr>
            <a:endParaRPr lang="en-US" sz="1800" b="1" dirty="0"/>
          </a:p>
          <a:p>
            <a:pPr marL="1200150" lvl="2" indent="-285750">
              <a:lnSpc>
                <a:spcPct val="100000"/>
              </a:lnSpc>
            </a:pPr>
            <a:endParaRPr lang="en-US" sz="1800" b="1" dirty="0"/>
          </a:p>
          <a:p>
            <a:pPr marL="742950" lvl="1" indent="-285750">
              <a:lnSpc>
                <a:spcPct val="100000"/>
              </a:lnSpc>
            </a:pPr>
            <a:r>
              <a:rPr lang="en-US" sz="2000" b="1" dirty="0"/>
              <a:t>When to Use:</a:t>
            </a:r>
            <a:r>
              <a:rPr lang="en-US" sz="2000" dirty="0"/>
              <a:t> Random search is more efficient than grid search when you have many hyperparameters or a large search space.</a:t>
            </a:r>
          </a:p>
          <a:p>
            <a:pPr marL="0" indent="0">
              <a:lnSpc>
                <a:spcPct val="100000"/>
              </a:lnSpc>
              <a:buNone/>
            </a:pPr>
            <a:endParaRPr lang="en-US" sz="12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mputer code with text&#10;&#10;Description automatically generated with medium confidence">
            <a:extLst>
              <a:ext uri="{FF2B5EF4-FFF2-40B4-BE49-F238E27FC236}">
                <a16:creationId xmlns:a16="http://schemas.microsoft.com/office/drawing/2014/main" id="{5790286C-5286-C44A-5886-46CD53FD39B0}"/>
              </a:ext>
            </a:extLst>
          </p:cNvPr>
          <p:cNvPicPr>
            <a:picLocks noChangeAspect="1"/>
          </p:cNvPicPr>
          <p:nvPr/>
        </p:nvPicPr>
        <p:blipFill>
          <a:blip r:embed="rId3"/>
          <a:stretch>
            <a:fillRect/>
          </a:stretch>
        </p:blipFill>
        <p:spPr>
          <a:xfrm>
            <a:off x="838200" y="3301746"/>
            <a:ext cx="10639891" cy="1327150"/>
          </a:xfrm>
          <a:prstGeom prst="rect">
            <a:avLst/>
          </a:prstGeom>
        </p:spPr>
      </p:pic>
    </p:spTree>
    <p:extLst>
      <p:ext uri="{BB962C8B-B14F-4D97-AF65-F5344CB8AC3E}">
        <p14:creationId xmlns:p14="http://schemas.microsoft.com/office/powerpoint/2010/main" val="14481899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2200" dirty="0"/>
              <a:t>Hyperparameter Tuning Strategies: </a:t>
            </a:r>
            <a:br>
              <a:rPr lang="en-US" sz="2200" dirty="0"/>
            </a:br>
            <a:r>
              <a:rPr lang="en-US" sz="3200" dirty="0"/>
              <a:t>Grid Search, Random Search, Bayesian Optimization</a:t>
            </a:r>
            <a:endParaRPr lang="en-US" sz="32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000" b="1" dirty="0"/>
              <a:t>Bayesian Optimization</a:t>
            </a:r>
          </a:p>
          <a:p>
            <a:pPr lvl="1">
              <a:lnSpc>
                <a:spcPct val="100000"/>
              </a:lnSpc>
            </a:pPr>
            <a:r>
              <a:rPr lang="en-US" sz="1800" b="1" dirty="0"/>
              <a:t>Overview:</a:t>
            </a:r>
            <a:r>
              <a:rPr lang="en-US" sz="1800" dirty="0"/>
              <a:t> Bayesian optimization is a more sophisticated method that models the performance of hyperparameters with a probabilistic model and chooses the next set of parameters to evaluate based on expected improvement.</a:t>
            </a:r>
          </a:p>
          <a:p>
            <a:pPr marL="1200150" lvl="2" indent="-285750">
              <a:lnSpc>
                <a:spcPct val="100000"/>
              </a:lnSpc>
            </a:pPr>
            <a:r>
              <a:rPr lang="en-US" sz="1600" b="1" dirty="0"/>
              <a:t>Example:</a:t>
            </a:r>
            <a:r>
              <a:rPr lang="en-US" sz="1600" dirty="0"/>
              <a:t> </a:t>
            </a:r>
          </a:p>
          <a:p>
            <a:pPr marL="1200150" lvl="2" indent="-285750">
              <a:lnSpc>
                <a:spcPct val="100000"/>
              </a:lnSpc>
            </a:pPr>
            <a:endParaRPr lang="en-US" sz="1600" dirty="0"/>
          </a:p>
          <a:p>
            <a:pPr marL="1200150" lvl="2" indent="-285750">
              <a:lnSpc>
                <a:spcPct val="100000"/>
              </a:lnSpc>
            </a:pPr>
            <a:endParaRPr lang="en-US" sz="1600" dirty="0"/>
          </a:p>
          <a:p>
            <a:pPr marL="1200150" lvl="2" indent="-285750">
              <a:lnSpc>
                <a:spcPct val="100000"/>
              </a:lnSpc>
            </a:pPr>
            <a:endParaRPr lang="en-US" sz="1600" dirty="0"/>
          </a:p>
          <a:p>
            <a:pPr marL="1200150" lvl="2" indent="-285750">
              <a:lnSpc>
                <a:spcPct val="100000"/>
              </a:lnSpc>
            </a:pPr>
            <a:endParaRPr lang="en-US" sz="1600" dirty="0"/>
          </a:p>
          <a:p>
            <a:pPr marL="914400" lvl="2" indent="0">
              <a:lnSpc>
                <a:spcPct val="100000"/>
              </a:lnSpc>
              <a:buNone/>
            </a:pPr>
            <a:endParaRPr lang="en-US" sz="1600" dirty="0"/>
          </a:p>
          <a:p>
            <a:pPr lvl="1">
              <a:lnSpc>
                <a:spcPct val="100000"/>
              </a:lnSpc>
            </a:pPr>
            <a:r>
              <a:rPr lang="en-US" sz="1800" b="1" dirty="0"/>
              <a:t>When to Use:</a:t>
            </a:r>
            <a:r>
              <a:rPr lang="en-US" sz="1800" dirty="0"/>
              <a:t> Bayesian optimization is highly efficient for complex models with many hyperparameters, as it intelligently explores the search space to find optimal values faster.</a:t>
            </a:r>
          </a:p>
          <a:p>
            <a:pPr marL="0" indent="0">
              <a:lnSpc>
                <a:spcPct val="100000"/>
              </a:lnSpc>
              <a:buNone/>
            </a:pPr>
            <a:endParaRPr lang="en-US" sz="105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307B9E4-62ED-897A-83E4-40EB5FF7A432}"/>
              </a:ext>
            </a:extLst>
          </p:cNvPr>
          <p:cNvPicPr>
            <a:picLocks noChangeAspect="1"/>
          </p:cNvPicPr>
          <p:nvPr/>
        </p:nvPicPr>
        <p:blipFill>
          <a:blip r:embed="rId3"/>
          <a:stretch>
            <a:fillRect/>
          </a:stretch>
        </p:blipFill>
        <p:spPr>
          <a:xfrm>
            <a:off x="1280761" y="3252244"/>
            <a:ext cx="10073039" cy="1133813"/>
          </a:xfrm>
          <a:prstGeom prst="rect">
            <a:avLst/>
          </a:prstGeom>
        </p:spPr>
      </p:pic>
    </p:spTree>
    <p:extLst>
      <p:ext uri="{BB962C8B-B14F-4D97-AF65-F5344CB8AC3E}">
        <p14:creationId xmlns:p14="http://schemas.microsoft.com/office/powerpoint/2010/main" val="12588362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200" dirty="0"/>
              <a:t>Staying Updated with Research Papers and Conferences</a:t>
            </a:r>
            <a:endParaRPr lang="en-US"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400" dirty="0"/>
              <a:t>The field of machine learning is fast-paced, with new research being published daily. Staying updated with the latest advancements is crucial for researchers and practitioners alike.</a:t>
            </a:r>
          </a:p>
          <a:p>
            <a:pPr>
              <a:lnSpc>
                <a:spcPct val="100000"/>
              </a:lnSpc>
            </a:pPr>
            <a:r>
              <a:rPr lang="en-US" sz="2400" b="1" dirty="0"/>
              <a:t>Following Research Papers</a:t>
            </a:r>
          </a:p>
          <a:p>
            <a:pPr lvl="1">
              <a:lnSpc>
                <a:spcPct val="100000"/>
              </a:lnSpc>
            </a:pPr>
            <a:r>
              <a:rPr lang="en-US" sz="1800" b="1" dirty="0" err="1"/>
              <a:t>ArXiv</a:t>
            </a:r>
            <a:r>
              <a:rPr lang="en-US" sz="1800" b="1" dirty="0"/>
              <a:t> and Google Scholar:</a:t>
            </a:r>
            <a:r>
              <a:rPr lang="en-US" sz="1800" dirty="0"/>
              <a:t> These platforms are essential for discovering and following the latest research papers. Setting up alerts for specific topics can help you stay informed.</a:t>
            </a:r>
          </a:p>
          <a:p>
            <a:pPr marL="1200150" lvl="2" indent="-285750">
              <a:lnSpc>
                <a:spcPct val="100000"/>
              </a:lnSpc>
            </a:pPr>
            <a:r>
              <a:rPr lang="en-US" sz="1600" b="1" dirty="0" err="1"/>
              <a:t>ArXiv</a:t>
            </a:r>
            <a:r>
              <a:rPr lang="en-US" sz="1600" b="1" dirty="0"/>
              <a:t>:</a:t>
            </a:r>
            <a:r>
              <a:rPr lang="en-US" sz="1600" dirty="0"/>
              <a:t> A repository of preprints where researchers publish their latest work before it’s peer-reviewed.</a:t>
            </a:r>
          </a:p>
          <a:p>
            <a:pPr marL="1200150" lvl="2" indent="-285750">
              <a:lnSpc>
                <a:spcPct val="100000"/>
              </a:lnSpc>
            </a:pPr>
            <a:r>
              <a:rPr lang="en-US" sz="1600" b="1" dirty="0"/>
              <a:t>Google Scholar:</a:t>
            </a:r>
            <a:r>
              <a:rPr lang="en-US" sz="1600" dirty="0"/>
              <a:t> Provides citations, related papers, and the ability to create alerts for new papers in your field.</a:t>
            </a:r>
          </a:p>
          <a:p>
            <a:pPr lvl="1">
              <a:lnSpc>
                <a:spcPct val="100000"/>
              </a:lnSpc>
            </a:pPr>
            <a:r>
              <a:rPr lang="en-US" sz="1800" b="1" dirty="0"/>
              <a:t>RSS Feeds and Email Alerts:</a:t>
            </a:r>
            <a:r>
              <a:rPr lang="en-US" sz="1800" dirty="0"/>
              <a:t> Use RSS feeds or email alerts to automatically receive updates on new papers in your areas of interest.</a:t>
            </a:r>
          </a:p>
          <a:p>
            <a:pPr marL="1200150" lvl="2" indent="-285750">
              <a:lnSpc>
                <a:spcPct val="100000"/>
              </a:lnSpc>
            </a:pPr>
            <a:r>
              <a:rPr lang="en-US" sz="1600" b="1" dirty="0"/>
              <a:t>Example:</a:t>
            </a:r>
            <a:r>
              <a:rPr lang="en-US" sz="1600" dirty="0"/>
              <a:t> Set up a Google Scholar alert for “deep learning” or “transformer networks.”</a:t>
            </a:r>
          </a:p>
          <a:p>
            <a:pPr marL="0" indent="0">
              <a:lnSpc>
                <a:spcPct val="100000"/>
              </a:lnSpc>
              <a:buNone/>
            </a:pPr>
            <a:endParaRPr lang="en-US" sz="1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8693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3200" dirty="0"/>
              <a:t>Staying Updated with Research Papers and Conferences</a:t>
            </a:r>
            <a:endParaRPr lang="en-US"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b="1" dirty="0"/>
              <a:t>Participating in Conferences</a:t>
            </a:r>
          </a:p>
          <a:p>
            <a:pPr lvl="1">
              <a:lnSpc>
                <a:spcPct val="100000"/>
              </a:lnSpc>
            </a:pPr>
            <a:r>
              <a:rPr lang="en-US" b="1" dirty="0"/>
              <a:t>Top Conferences:</a:t>
            </a:r>
            <a:r>
              <a:rPr lang="en-US" dirty="0"/>
              <a:t> Major conferences like </a:t>
            </a:r>
            <a:r>
              <a:rPr lang="en-US" dirty="0" err="1"/>
              <a:t>NeurIPS</a:t>
            </a:r>
            <a:r>
              <a:rPr lang="en-US" dirty="0"/>
              <a:t>, ICML, and CVPR are where leading researchers present their latest work. Attending these conferences, whether in person or virtually, provides valuable insights and networking opportunities.</a:t>
            </a:r>
          </a:p>
          <a:p>
            <a:pPr marL="1200150" lvl="2" indent="-285750">
              <a:lnSpc>
                <a:spcPct val="100000"/>
              </a:lnSpc>
            </a:pPr>
            <a:r>
              <a:rPr lang="en-US" b="1" dirty="0"/>
              <a:t>Example:</a:t>
            </a:r>
            <a:endParaRPr lang="en-US" dirty="0"/>
          </a:p>
          <a:p>
            <a:pPr lvl="3">
              <a:lnSpc>
                <a:spcPct val="100000"/>
              </a:lnSpc>
            </a:pPr>
            <a:r>
              <a:rPr lang="en-US" b="1" dirty="0" err="1"/>
              <a:t>NeurIPS</a:t>
            </a:r>
            <a:r>
              <a:rPr lang="en-US" b="1" dirty="0"/>
              <a:t>:</a:t>
            </a:r>
            <a:r>
              <a:rPr lang="en-US" dirty="0"/>
              <a:t> Focuses on machine learning and computational neuroscience.</a:t>
            </a:r>
          </a:p>
          <a:p>
            <a:pPr lvl="3">
              <a:lnSpc>
                <a:spcPct val="100000"/>
              </a:lnSpc>
            </a:pPr>
            <a:r>
              <a:rPr lang="en-US" b="1" dirty="0"/>
              <a:t>ICML:</a:t>
            </a:r>
            <a:r>
              <a:rPr lang="en-US" dirty="0"/>
              <a:t> Covers a broad range of topics in machine learning.</a:t>
            </a:r>
          </a:p>
          <a:p>
            <a:pPr lvl="3">
              <a:lnSpc>
                <a:spcPct val="100000"/>
              </a:lnSpc>
            </a:pPr>
            <a:r>
              <a:rPr lang="en-US" b="1" dirty="0"/>
              <a:t>CVPR:</a:t>
            </a:r>
            <a:r>
              <a:rPr lang="en-US" dirty="0"/>
              <a:t> Specializes in computer vision and pattern recognition.</a:t>
            </a:r>
          </a:p>
          <a:p>
            <a:pPr lvl="1">
              <a:lnSpc>
                <a:spcPct val="100000"/>
              </a:lnSpc>
            </a:pPr>
            <a:r>
              <a:rPr lang="en-US" b="1" dirty="0"/>
              <a:t>Workshops and Tutorials:</a:t>
            </a:r>
            <a:r>
              <a:rPr lang="en-US" dirty="0"/>
              <a:t> Conferences often feature workshops and tutorials on cutting-edge topics, providing hands-on learning opportunities and insights into emerging trends.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494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Installation via pip or conda</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lnSpc>
                <a:spcPct val="100000"/>
              </a:lnSpc>
              <a:buNone/>
            </a:pPr>
            <a:r>
              <a:rPr lang="en-US" sz="2000" dirty="0"/>
              <a:t>Installing PyTorch is a straightforward process, and depending on your preference, you can either use pip (Python’s package installer) or conda (the package and environment manager from Anaconda).</a:t>
            </a:r>
          </a:p>
          <a:p>
            <a:pPr>
              <a:lnSpc>
                <a:spcPct val="100000"/>
              </a:lnSpc>
            </a:pPr>
            <a:r>
              <a:rPr lang="en-US" sz="2000" b="1" dirty="0"/>
              <a:t>Installation using pip:</a:t>
            </a:r>
          </a:p>
          <a:p>
            <a:pPr lvl="1">
              <a:lnSpc>
                <a:spcPct val="100000"/>
              </a:lnSpc>
            </a:pPr>
            <a:r>
              <a:rPr lang="en-US" sz="1800" dirty="0"/>
              <a:t>If you are using pip as your package manager, PyTorch can be installed by simply executing the following command in your terminal or command prompt:</a:t>
            </a:r>
          </a:p>
          <a:p>
            <a:pPr lvl="1">
              <a:lnSpc>
                <a:spcPct val="100000"/>
              </a:lnSpc>
            </a:pPr>
            <a:endParaRPr lang="en-US" sz="1800" dirty="0"/>
          </a:p>
          <a:p>
            <a:pPr marL="457200" lvl="1" indent="0">
              <a:lnSpc>
                <a:spcPct val="100000"/>
              </a:lnSpc>
              <a:buNone/>
            </a:pPr>
            <a:endParaRPr lang="en-US" sz="1800" dirty="0"/>
          </a:p>
          <a:p>
            <a:pPr marL="0" indent="0">
              <a:lnSpc>
                <a:spcPct val="100000"/>
              </a:lnSpc>
              <a:buNone/>
            </a:pPr>
            <a:r>
              <a:rPr lang="en-US" sz="2000" dirty="0"/>
              <a:t>This command installs three components:</a:t>
            </a:r>
          </a:p>
          <a:p>
            <a:pPr lvl="1">
              <a:lnSpc>
                <a:spcPct val="100000"/>
              </a:lnSpc>
            </a:pPr>
            <a:r>
              <a:rPr lang="en-US" sz="1800" b="1" dirty="0"/>
              <a:t>torch</a:t>
            </a:r>
            <a:r>
              <a:rPr lang="en-US" sz="1800" dirty="0"/>
              <a:t>: The core PyTorch library.</a:t>
            </a:r>
          </a:p>
          <a:p>
            <a:pPr lvl="1">
              <a:lnSpc>
                <a:spcPct val="100000"/>
              </a:lnSpc>
            </a:pPr>
            <a:r>
              <a:rPr lang="en-US" sz="1800" b="1" dirty="0"/>
              <a:t>torchvision</a:t>
            </a:r>
            <a:r>
              <a:rPr lang="en-US" sz="1800" dirty="0"/>
              <a:t>: A library that provides popular datasets, model architectures, and image transformations for computer vision tasks.</a:t>
            </a:r>
          </a:p>
          <a:p>
            <a:pPr lvl="1">
              <a:lnSpc>
                <a:spcPct val="100000"/>
              </a:lnSpc>
            </a:pPr>
            <a:r>
              <a:rPr lang="en-US" sz="1800" b="1" dirty="0"/>
              <a:t>torchaudio</a:t>
            </a:r>
            <a:r>
              <a:rPr lang="en-US" sz="1800" dirty="0"/>
              <a:t>: A library for audio processing tasks.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57A066F-6918-EE66-9E14-FB5392C3A3C7}"/>
              </a:ext>
            </a:extLst>
          </p:cNvPr>
          <p:cNvPicPr>
            <a:picLocks noChangeAspect="1"/>
          </p:cNvPicPr>
          <p:nvPr/>
        </p:nvPicPr>
        <p:blipFill>
          <a:blip r:embed="rId3"/>
          <a:stretch>
            <a:fillRect/>
          </a:stretch>
        </p:blipFill>
        <p:spPr>
          <a:xfrm>
            <a:off x="1581456" y="3737769"/>
            <a:ext cx="5699877" cy="528331"/>
          </a:xfrm>
          <a:prstGeom prst="rect">
            <a:avLst/>
          </a:prstGeom>
        </p:spPr>
      </p:pic>
    </p:spTree>
    <p:extLst>
      <p:ext uri="{BB962C8B-B14F-4D97-AF65-F5344CB8AC3E}">
        <p14:creationId xmlns:p14="http://schemas.microsoft.com/office/powerpoint/2010/main" val="14441733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a:bodyPr>
          <a:lstStyle/>
          <a:p>
            <a:r>
              <a:rPr lang="en-US" sz="4000" dirty="0"/>
              <a:t>Integration with Other Libraries</a:t>
            </a:r>
            <a:endParaRPr lang="en-US" sz="54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b="1" dirty="0"/>
              <a:t>Introduction</a:t>
            </a:r>
          </a:p>
          <a:p>
            <a:r>
              <a:rPr lang="en-US" sz="2400" dirty="0"/>
              <a:t>One of the strengths of PyTorch is its flexibility and ease of integration with other popular libraries in the machine learning ecosystem. </a:t>
            </a:r>
          </a:p>
          <a:p>
            <a:r>
              <a:rPr lang="en-US" sz="2400" dirty="0"/>
              <a:t>Whether you’re combining the strengths of PyTorch and TensorFlow, leveraging OpenCV for advanced computer vision tasks, or utilizing natural language processing libraries like </a:t>
            </a:r>
            <a:r>
              <a:rPr lang="en-US" sz="2400" dirty="0" err="1"/>
              <a:t>spaCy</a:t>
            </a:r>
            <a:r>
              <a:rPr lang="en-US" sz="2400" dirty="0"/>
              <a:t> and NLTK, PyTorch’s interoperability makes it a powerful tool for a wide range of applications. </a:t>
            </a:r>
          </a:p>
          <a:p>
            <a:r>
              <a:rPr lang="en-US" sz="2400" dirty="0"/>
              <a:t>This section explores how to integrate PyTorch with other libraries, enhancing your ability to build complex, multi-functional models and workflows.</a:t>
            </a:r>
          </a:p>
          <a:p>
            <a:pPr>
              <a:lnSpc>
                <a:spcPct val="100000"/>
              </a:lnSpc>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7701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2800" dirty="0"/>
              <a:t>Interoperability between PyTorch and TensorFlow/</a:t>
            </a:r>
            <a:r>
              <a:rPr lang="en-US" sz="2800" dirty="0" err="1"/>
              <a:t>Keras</a:t>
            </a:r>
            <a:r>
              <a:rPr lang="en-US" sz="2800" dirty="0"/>
              <a:t> Models</a:t>
            </a:r>
            <a:endParaRPr lang="en-US"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000" dirty="0"/>
              <a:t>While PyTorch and TensorFlow/</a:t>
            </a:r>
            <a:r>
              <a:rPr lang="en-US" sz="2000" dirty="0" err="1"/>
              <a:t>Keras</a:t>
            </a:r>
            <a:r>
              <a:rPr lang="en-US" sz="2000" dirty="0"/>
              <a:t> are often seen as competing frameworks, there are situations where you might want to leverage models or components from both ecosystems. Understanding how to bridge the gap between them can be invaluable.</a:t>
            </a:r>
          </a:p>
          <a:p>
            <a:pPr marL="0" indent="0">
              <a:lnSpc>
                <a:spcPct val="100000"/>
              </a:lnSpc>
              <a:buNone/>
            </a:pPr>
            <a:endParaRPr lang="en-US" sz="2000" dirty="0"/>
          </a:p>
          <a:p>
            <a:pPr>
              <a:lnSpc>
                <a:spcPct val="100000"/>
              </a:lnSpc>
            </a:pPr>
            <a:r>
              <a:rPr lang="en-US" sz="2000" b="1" dirty="0"/>
              <a:t>Converting Models between PyTorch and TensorFlow</a:t>
            </a:r>
          </a:p>
          <a:p>
            <a:pPr lvl="1">
              <a:lnSpc>
                <a:spcPct val="100000"/>
              </a:lnSpc>
            </a:pPr>
            <a:r>
              <a:rPr lang="en-US" sz="1800" b="1" dirty="0"/>
              <a:t>Overview:</a:t>
            </a:r>
            <a:r>
              <a:rPr lang="en-US" sz="1800" dirty="0"/>
              <a:t> Converting models between PyTorch and TensorFlow/</a:t>
            </a:r>
            <a:r>
              <a:rPr lang="en-US" sz="1800" dirty="0" err="1"/>
              <a:t>Keras</a:t>
            </a:r>
            <a:r>
              <a:rPr lang="en-US" sz="1800" dirty="0"/>
              <a:t> allows you to reuse existing models, take advantage of specific features of each framework, and deploy models in environments that prefer one framework over the other.</a:t>
            </a:r>
          </a:p>
          <a:p>
            <a:pPr lvl="1">
              <a:lnSpc>
                <a:spcPct val="100000"/>
              </a:lnSpc>
            </a:pPr>
            <a:r>
              <a:rPr lang="en-US" sz="1800" b="1" dirty="0"/>
              <a:t>Using ONNX for Conversion:</a:t>
            </a:r>
            <a:r>
              <a:rPr lang="en-US" sz="1800" dirty="0"/>
              <a:t> ONNX (Open Neural Network Exchange) is an open format that allows you to convert models between different frameworks, including PyTorch and TensorFlow.</a:t>
            </a:r>
          </a:p>
          <a:p>
            <a:pPr marL="1200150" lvl="2" indent="-285750">
              <a:lnSpc>
                <a:spcPct val="100000"/>
              </a:lnSpc>
            </a:pPr>
            <a:r>
              <a:rPr lang="en-US" sz="1400" b="1" dirty="0"/>
              <a:t>Example: Converting a PyTorch model to ONNX and then to TensorFlow: (Next Slide)</a:t>
            </a:r>
          </a:p>
          <a:p>
            <a:pPr lvl="1">
              <a:lnSpc>
                <a:spcPct val="100000"/>
              </a:lnSpc>
            </a:pPr>
            <a:r>
              <a:rPr lang="en-US" sz="1800" b="1" dirty="0"/>
              <a:t>Using </a:t>
            </a:r>
            <a:r>
              <a:rPr lang="en-US" sz="1800" b="1" dirty="0" err="1"/>
              <a:t>Keras</a:t>
            </a:r>
            <a:r>
              <a:rPr lang="en-US" sz="1800" b="1" dirty="0"/>
              <a:t> to Load and Convert Models:</a:t>
            </a:r>
            <a:endParaRPr lang="en-US" sz="1800" dirty="0"/>
          </a:p>
          <a:p>
            <a:pPr marL="1200150" lvl="2" indent="-285750">
              <a:lnSpc>
                <a:spcPct val="100000"/>
              </a:lnSpc>
            </a:pPr>
            <a:r>
              <a:rPr lang="en-US" sz="1400" dirty="0"/>
              <a:t>You can also load </a:t>
            </a:r>
            <a:r>
              <a:rPr lang="en-US" sz="1400" dirty="0" err="1"/>
              <a:t>Keras</a:t>
            </a:r>
            <a:r>
              <a:rPr lang="en-US" sz="1400" dirty="0"/>
              <a:t> models in PyTorch by manually converting weights and architectures or using libraries like onnx2keras.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5613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2800" dirty="0"/>
              <a:t>Interoperability between PyTorch and TensorFlow/</a:t>
            </a:r>
            <a:r>
              <a:rPr lang="en-US" sz="2800" dirty="0" err="1"/>
              <a:t>Keras</a:t>
            </a:r>
            <a:r>
              <a:rPr lang="en-US" sz="2800" dirty="0"/>
              <a:t> Models</a:t>
            </a:r>
            <a:endParaRPr lang="en-US"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000" b="1" dirty="0"/>
              <a:t>Example: Converting a PyTorch model to ONNX and then to TensorFlow:</a:t>
            </a:r>
            <a:endParaRPr lang="en-US" sz="2000" dirty="0"/>
          </a:p>
          <a:p>
            <a:pPr>
              <a:lnSpc>
                <a:spcPct val="100000"/>
              </a:lnSpc>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program&#10;&#10;Description automatically generated">
            <a:extLst>
              <a:ext uri="{FF2B5EF4-FFF2-40B4-BE49-F238E27FC236}">
                <a16:creationId xmlns:a16="http://schemas.microsoft.com/office/drawing/2014/main" id="{97CAEBF0-9449-DE29-DD7C-AFF8D2F7A493}"/>
              </a:ext>
            </a:extLst>
          </p:cNvPr>
          <p:cNvPicPr>
            <a:picLocks noChangeAspect="1"/>
          </p:cNvPicPr>
          <p:nvPr/>
        </p:nvPicPr>
        <p:blipFill>
          <a:blip r:embed="rId3"/>
          <a:stretch>
            <a:fillRect/>
          </a:stretch>
        </p:blipFill>
        <p:spPr>
          <a:xfrm>
            <a:off x="1730683" y="2044687"/>
            <a:ext cx="7664040" cy="3993936"/>
          </a:xfrm>
          <a:prstGeom prst="rect">
            <a:avLst/>
          </a:prstGeom>
        </p:spPr>
      </p:pic>
    </p:spTree>
    <p:extLst>
      <p:ext uri="{BB962C8B-B14F-4D97-AF65-F5344CB8AC3E}">
        <p14:creationId xmlns:p14="http://schemas.microsoft.com/office/powerpoint/2010/main" val="4201613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2800" dirty="0"/>
              <a:t>Interoperability between PyTorch and TensorFlow/</a:t>
            </a:r>
            <a:r>
              <a:rPr lang="en-US" sz="2800" dirty="0" err="1"/>
              <a:t>Keras</a:t>
            </a:r>
            <a:r>
              <a:rPr lang="en-US" sz="2800" dirty="0"/>
              <a:t> Models</a:t>
            </a:r>
            <a:endParaRPr lang="en-US"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b="1" dirty="0"/>
              <a:t>Using PyTorch Models in TensorFlow/</a:t>
            </a:r>
            <a:r>
              <a:rPr lang="en-US" b="1" dirty="0" err="1"/>
              <a:t>Keras</a:t>
            </a:r>
            <a:endParaRPr lang="en-US" b="1" dirty="0"/>
          </a:p>
          <a:p>
            <a:pPr lvl="1">
              <a:lnSpc>
                <a:spcPct val="100000"/>
              </a:lnSpc>
            </a:pPr>
            <a:r>
              <a:rPr lang="en-US" b="1" dirty="0"/>
              <a:t>Embedding PyTorch within TensorFlow Workflows:</a:t>
            </a:r>
            <a:r>
              <a:rPr lang="en-US" dirty="0"/>
              <a:t> Sometimes, it’s beneficial to run a PyTorch model as part of a TensorFlow/</a:t>
            </a:r>
            <a:r>
              <a:rPr lang="en-US" dirty="0" err="1"/>
              <a:t>Keras</a:t>
            </a:r>
            <a:r>
              <a:rPr lang="en-US" dirty="0"/>
              <a:t> pipeline. This can be achieved by exporting the PyTorch model to ONNX, and then importing it into TensorFlow.</a:t>
            </a:r>
          </a:p>
          <a:p>
            <a:pPr marL="1200150" lvl="2" indent="-285750">
              <a:lnSpc>
                <a:spcPct val="100000"/>
              </a:lnSpc>
            </a:pPr>
            <a:r>
              <a:rPr lang="en-US" b="1" dirty="0"/>
              <a:t>Example:</a:t>
            </a:r>
            <a:r>
              <a:rPr lang="en-US" dirty="0"/>
              <a:t> Use </a:t>
            </a:r>
            <a:r>
              <a:rPr lang="en-US" dirty="0" err="1"/>
              <a:t>tf.keras.Model</a:t>
            </a:r>
            <a:r>
              <a:rPr lang="en-US" dirty="0"/>
              <a:t> to load an ONNX model and integrate it into a larger TensorFlow model.</a:t>
            </a:r>
          </a:p>
          <a:p>
            <a:pPr lvl="1">
              <a:lnSpc>
                <a:spcPct val="100000"/>
              </a:lnSpc>
            </a:pPr>
            <a:r>
              <a:rPr lang="en-US" b="1" dirty="0"/>
              <a:t>Mixed Environments:</a:t>
            </a:r>
            <a:r>
              <a:rPr lang="en-US" dirty="0"/>
              <a:t> In complex workflows, PyTorch and TensorFlow models can be used together, each handling different parts of the pipeline. This is particularly useful in research environments where flexibility is key.</a:t>
            </a:r>
          </a:p>
          <a:p>
            <a:pPr>
              <a:lnSpc>
                <a:spcPct val="100000"/>
              </a:lnSpc>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686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3200" dirty="0"/>
              <a:t>Using PyTorch with OpenCV for Computer Vision Tasks</a:t>
            </a:r>
            <a:endParaRPr lang="en-US" sz="48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OpenCV is a widely used library for computer vision tasks, and combining it with PyTorch allows you to build powerful models that leverage both image processing and deep learning.</a:t>
            </a:r>
          </a:p>
          <a:p>
            <a:r>
              <a:rPr lang="en-US" sz="2000" b="1" dirty="0"/>
              <a:t>Preprocessing Images with OpenCV</a:t>
            </a:r>
          </a:p>
          <a:p>
            <a:pPr lvl="1"/>
            <a:r>
              <a:rPr lang="en-US" sz="1800" b="1" dirty="0"/>
              <a:t>Overview:</a:t>
            </a:r>
            <a:r>
              <a:rPr lang="en-US" sz="1800" dirty="0"/>
              <a:t> OpenCV provides a rich set of tools for image manipulation, which can be used to preprocess images before feeding them into a PyTorch model.</a:t>
            </a:r>
          </a:p>
          <a:p>
            <a:pPr marL="1200150" lvl="2" indent="-285750"/>
            <a:r>
              <a:rPr lang="en-US" sz="1600" b="1" dirty="0"/>
              <a:t>Example: Reading and processing images with OpenCV:</a:t>
            </a:r>
            <a:endParaRPr lang="en-US" sz="1600" dirty="0"/>
          </a:p>
          <a:p>
            <a:pPr>
              <a:lnSpc>
                <a:spcPct val="100000"/>
              </a:lnSpc>
            </a:pP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code&#10;&#10;Description automatically generated">
            <a:extLst>
              <a:ext uri="{FF2B5EF4-FFF2-40B4-BE49-F238E27FC236}">
                <a16:creationId xmlns:a16="http://schemas.microsoft.com/office/drawing/2014/main" id="{D26C9DE7-4F14-4132-D8DA-4B666B552290}"/>
              </a:ext>
            </a:extLst>
          </p:cNvPr>
          <p:cNvPicPr>
            <a:picLocks noChangeAspect="1"/>
          </p:cNvPicPr>
          <p:nvPr/>
        </p:nvPicPr>
        <p:blipFill>
          <a:blip r:embed="rId3"/>
          <a:stretch>
            <a:fillRect/>
          </a:stretch>
        </p:blipFill>
        <p:spPr>
          <a:xfrm>
            <a:off x="2512346" y="3429000"/>
            <a:ext cx="5938479" cy="3004172"/>
          </a:xfrm>
          <a:prstGeom prst="rect">
            <a:avLst/>
          </a:prstGeom>
        </p:spPr>
      </p:pic>
    </p:spTree>
    <p:extLst>
      <p:ext uri="{BB962C8B-B14F-4D97-AF65-F5344CB8AC3E}">
        <p14:creationId xmlns:p14="http://schemas.microsoft.com/office/powerpoint/2010/main" val="258860303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3200" dirty="0"/>
              <a:t>Using PyTorch with OpenCV for Computer Vision Tasks</a:t>
            </a:r>
            <a:endParaRPr lang="en-US" sz="48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buFont typeface="Arial" panose="020B0604020202020204" pitchFamily="34" charset="0"/>
              <a:buChar char="•"/>
            </a:pPr>
            <a:r>
              <a:rPr lang="en-US" sz="2400" dirty="0"/>
              <a:t>Preprocessing Images with OpenCV (</a:t>
            </a:r>
            <a:r>
              <a:rPr lang="en-US" sz="2400" dirty="0" err="1"/>
              <a:t>cont</a:t>
            </a:r>
            <a:r>
              <a:rPr lang="en-US" sz="2400" dirty="0"/>
              <a:t>…)</a:t>
            </a:r>
            <a:endParaRPr lang="en-US" sz="2400" b="1" dirty="0"/>
          </a:p>
          <a:p>
            <a:pPr lvl="1">
              <a:lnSpc>
                <a:spcPct val="100000"/>
              </a:lnSpc>
            </a:pPr>
            <a:r>
              <a:rPr lang="en-US" sz="2000" b="1" dirty="0"/>
              <a:t>Common Preprocessing Techniques:</a:t>
            </a:r>
            <a:endParaRPr lang="en-US" sz="2000" dirty="0"/>
          </a:p>
          <a:p>
            <a:pPr marL="1200150" lvl="2" indent="-285750">
              <a:lnSpc>
                <a:spcPct val="100000"/>
              </a:lnSpc>
            </a:pPr>
            <a:r>
              <a:rPr lang="en-US" b="1" dirty="0"/>
              <a:t>Resizing:</a:t>
            </a:r>
            <a:r>
              <a:rPr lang="en-US" dirty="0"/>
              <a:t> Use cv2.resize() to resize images.</a:t>
            </a:r>
          </a:p>
          <a:p>
            <a:pPr marL="1200150" lvl="2" indent="-285750">
              <a:lnSpc>
                <a:spcPct val="100000"/>
              </a:lnSpc>
            </a:pPr>
            <a:r>
              <a:rPr lang="en-US" b="1" dirty="0"/>
              <a:t>Normalization:</a:t>
            </a:r>
            <a:r>
              <a:rPr lang="en-US" dirty="0"/>
              <a:t> Normalize pixel values using OpenCV or PyTorch’s </a:t>
            </a:r>
            <a:r>
              <a:rPr lang="en-US" dirty="0" err="1"/>
              <a:t>transforms.Normalize</a:t>
            </a:r>
            <a:r>
              <a:rPr lang="en-US" dirty="0"/>
              <a:t>.</a:t>
            </a:r>
          </a:p>
          <a:p>
            <a:pPr>
              <a:lnSpc>
                <a:spcPct val="100000"/>
              </a:lnSpc>
            </a:pPr>
            <a:r>
              <a:rPr lang="en-US" sz="2400" b="1" dirty="0"/>
              <a:t>Real-Time Inference with OpenCV and PyTorch</a:t>
            </a:r>
          </a:p>
          <a:p>
            <a:pPr lvl="1">
              <a:lnSpc>
                <a:spcPct val="100000"/>
              </a:lnSpc>
            </a:pPr>
            <a:r>
              <a:rPr lang="en-US" sz="2000" b="1" dirty="0"/>
              <a:t>Overview:</a:t>
            </a:r>
            <a:r>
              <a:rPr lang="en-US" sz="2000" dirty="0"/>
              <a:t> OpenCV’s real-time video processing capabilities can be combined with PyTorch models to perform tasks like real-time object detection or face recognition.</a:t>
            </a:r>
          </a:p>
          <a:p>
            <a:pPr marL="1200150" lvl="2" indent="-285750">
              <a:lnSpc>
                <a:spcPct val="100000"/>
              </a:lnSpc>
            </a:pPr>
            <a:r>
              <a:rPr lang="en-US" b="1" dirty="0"/>
              <a:t>Example: Real-time object detection with a PyTorch model: (next slide)</a:t>
            </a:r>
            <a:endParaRPr lang="en-US" dirty="0"/>
          </a:p>
          <a:p>
            <a:pPr lvl="1">
              <a:lnSpc>
                <a:spcPct val="100000"/>
              </a:lnSpc>
            </a:pPr>
            <a:r>
              <a:rPr lang="en-US" sz="2000" b="1" dirty="0"/>
              <a:t>Edge Computing:</a:t>
            </a:r>
            <a:r>
              <a:rPr lang="en-US" sz="2000" dirty="0"/>
              <a:t> Combining PyTorch and OpenCV on edge devices, such as Raspberry Pi, enables real-time inference for IoT applications.</a:t>
            </a:r>
          </a:p>
          <a:p>
            <a:pPr>
              <a:lnSpc>
                <a:spcPct val="100000"/>
              </a:lnSpc>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118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3200" dirty="0"/>
              <a:t>Using PyTorch with OpenCV for Computer Vision Tasks</a:t>
            </a:r>
            <a:endParaRPr lang="en-US" sz="48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000" b="1" dirty="0"/>
              <a:t>Example: Real-time object detection with a PyTorch model: </a:t>
            </a:r>
            <a:endParaRPr lang="en-US" sz="2000" dirty="0"/>
          </a:p>
          <a:p>
            <a:pPr>
              <a:lnSpc>
                <a:spcPct val="100000"/>
              </a:lnSpc>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program&#10;&#10;Description automatically generated">
            <a:extLst>
              <a:ext uri="{FF2B5EF4-FFF2-40B4-BE49-F238E27FC236}">
                <a16:creationId xmlns:a16="http://schemas.microsoft.com/office/drawing/2014/main" id="{EBA25A1A-FC11-B513-DED9-B1F5C3EF9228}"/>
              </a:ext>
            </a:extLst>
          </p:cNvPr>
          <p:cNvPicPr>
            <a:picLocks noChangeAspect="1"/>
          </p:cNvPicPr>
          <p:nvPr/>
        </p:nvPicPr>
        <p:blipFill>
          <a:blip r:embed="rId3"/>
          <a:stretch>
            <a:fillRect/>
          </a:stretch>
        </p:blipFill>
        <p:spPr>
          <a:xfrm>
            <a:off x="2630263" y="1872752"/>
            <a:ext cx="6931474" cy="4498429"/>
          </a:xfrm>
          <a:prstGeom prst="rect">
            <a:avLst/>
          </a:prstGeom>
        </p:spPr>
      </p:pic>
    </p:spTree>
    <p:extLst>
      <p:ext uri="{BB962C8B-B14F-4D97-AF65-F5344CB8AC3E}">
        <p14:creationId xmlns:p14="http://schemas.microsoft.com/office/powerpoint/2010/main" val="19515131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3200" dirty="0"/>
              <a:t>Integration with Natural Language Processing Libraries: </a:t>
            </a:r>
            <a:br>
              <a:rPr lang="en-US" sz="3200" dirty="0"/>
            </a:br>
            <a:r>
              <a:rPr lang="en-US" sz="3200" b="1" dirty="0" err="1"/>
              <a:t>spaCy</a:t>
            </a:r>
            <a:r>
              <a:rPr lang="en-US" sz="3200" b="1" dirty="0"/>
              <a:t>, NLTK</a:t>
            </a:r>
            <a:endParaRPr lang="en-US" sz="9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739900"/>
            <a:ext cx="10515600" cy="4569884"/>
          </a:xfrm>
        </p:spPr>
        <p:txBody>
          <a:bodyPr>
            <a:noAutofit/>
          </a:bodyPr>
          <a:lstStyle/>
          <a:p>
            <a:pPr marL="0" indent="0">
              <a:buNone/>
            </a:pPr>
            <a:r>
              <a:rPr lang="en-US" sz="2000" dirty="0"/>
              <a:t>PyTorch’s flexibility makes it easy to integrate with popular NLP libraries like </a:t>
            </a:r>
            <a:r>
              <a:rPr lang="en-US" sz="2000" dirty="0" err="1"/>
              <a:t>spaCy</a:t>
            </a:r>
            <a:r>
              <a:rPr lang="en-US" sz="2000" dirty="0"/>
              <a:t> and NLTK, enhancing your ability to build and deploy sophisticated NLP models.</a:t>
            </a:r>
          </a:p>
          <a:p>
            <a:r>
              <a:rPr lang="en-US" sz="2000" b="1" dirty="0"/>
              <a:t>Using PyTorch with </a:t>
            </a:r>
            <a:r>
              <a:rPr lang="en-US" sz="2000" b="1" dirty="0" err="1"/>
              <a:t>spaCy</a:t>
            </a:r>
            <a:endParaRPr lang="en-US" sz="2000" b="1" dirty="0"/>
          </a:p>
          <a:p>
            <a:pPr lvl="1"/>
            <a:r>
              <a:rPr lang="en-US" sz="1600" b="1" dirty="0"/>
              <a:t>Overview:</a:t>
            </a:r>
            <a:r>
              <a:rPr lang="en-US" sz="1600" dirty="0"/>
              <a:t> </a:t>
            </a:r>
            <a:r>
              <a:rPr lang="en-US" sz="1600" dirty="0" err="1"/>
              <a:t>spaCy</a:t>
            </a:r>
            <a:r>
              <a:rPr lang="en-US" sz="1600" dirty="0"/>
              <a:t> is a powerful NLP library that offers pre-trained models for tasks like tokenization, named entity recognition, and dependency parsing. Combining </a:t>
            </a:r>
            <a:r>
              <a:rPr lang="en-US" sz="1600" dirty="0" err="1"/>
              <a:t>spaCy</a:t>
            </a:r>
            <a:r>
              <a:rPr lang="en-US" sz="1600" dirty="0"/>
              <a:t> with PyTorch allows you to preprocess text data efficiently and build custom NLP models.</a:t>
            </a:r>
          </a:p>
          <a:p>
            <a:pPr marL="1200150" lvl="2" indent="-285750"/>
            <a:r>
              <a:rPr lang="en-US" sz="1600" b="1" dirty="0"/>
              <a:t>Example: Tokenizing text with </a:t>
            </a:r>
            <a:r>
              <a:rPr lang="en-US" sz="1600" b="1" dirty="0" err="1"/>
              <a:t>spaCy</a:t>
            </a:r>
            <a:r>
              <a:rPr lang="en-US" sz="1600" b="1" dirty="0"/>
              <a:t> and using it in a PyTorch model:</a:t>
            </a:r>
          </a:p>
          <a:p>
            <a:pPr marL="742950" lvl="1" indent="-285750">
              <a:buFont typeface="Arial" panose="020B0604020202020204" pitchFamily="34" charset="0"/>
              <a:buChar char="•"/>
            </a:pPr>
            <a:endParaRPr lang="en-US" sz="2000" b="1" dirty="0"/>
          </a:p>
          <a:p>
            <a:pPr marL="742950" lvl="1" indent="-285750">
              <a:buFont typeface="Arial" panose="020B0604020202020204" pitchFamily="34" charset="0"/>
              <a:buChar char="•"/>
            </a:pPr>
            <a:endParaRPr lang="en-US" sz="2000" b="1" dirty="0"/>
          </a:p>
          <a:p>
            <a:pPr marL="742950" lvl="1" indent="-285750">
              <a:buFont typeface="Arial" panose="020B0604020202020204" pitchFamily="34" charset="0"/>
              <a:buChar char="•"/>
            </a:pPr>
            <a:endParaRPr lang="en-US" sz="2000" b="1" dirty="0"/>
          </a:p>
          <a:p>
            <a:pPr marL="742950" lvl="1" indent="-285750">
              <a:buFont typeface="Arial" panose="020B0604020202020204" pitchFamily="34" charset="0"/>
              <a:buChar char="•"/>
            </a:pPr>
            <a:endParaRPr lang="en-US" sz="2000" b="1" dirty="0"/>
          </a:p>
          <a:p>
            <a:pPr marL="742950" lvl="1" indent="-285750">
              <a:buFont typeface="Arial" panose="020B0604020202020204" pitchFamily="34" charset="0"/>
              <a:buChar char="•"/>
            </a:pPr>
            <a:endParaRPr lang="en-US" sz="2000" b="1" dirty="0"/>
          </a:p>
          <a:p>
            <a:pPr marL="457200" lvl="1" indent="0">
              <a:buNone/>
            </a:pPr>
            <a:endParaRPr lang="en-US" sz="2000" b="1" dirty="0"/>
          </a:p>
          <a:p>
            <a:pPr marL="742950" lvl="1" indent="-285750"/>
            <a:r>
              <a:rPr lang="en-US" sz="1600" b="1" dirty="0"/>
              <a:t>Text Preprocessing:</a:t>
            </a:r>
            <a:r>
              <a:rPr lang="en-US" sz="1600" dirty="0"/>
              <a:t> Use </a:t>
            </a:r>
            <a:r>
              <a:rPr lang="en-US" sz="1600" dirty="0" err="1"/>
              <a:t>spaCy</a:t>
            </a:r>
            <a:r>
              <a:rPr lang="en-US" sz="1600" dirty="0"/>
              <a:t> for advanced text preprocessing tasks, such as lemmatization and part-of-speech tagging, before feeding the processed text into a PyTorch model.</a:t>
            </a:r>
          </a:p>
          <a:p>
            <a:pPr marL="742950" lvl="1" indent="-285750">
              <a:buFont typeface="Arial" panose="020B0604020202020204" pitchFamily="34" charset="0"/>
              <a:buChar char="•"/>
            </a:pPr>
            <a:endParaRPr lang="en-US" sz="2000" dirty="0"/>
          </a:p>
          <a:p>
            <a:pPr>
              <a:lnSpc>
                <a:spcPct val="100000"/>
              </a:lnSpc>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 code&#10;&#10;Description automatically generated">
            <a:extLst>
              <a:ext uri="{FF2B5EF4-FFF2-40B4-BE49-F238E27FC236}">
                <a16:creationId xmlns:a16="http://schemas.microsoft.com/office/drawing/2014/main" id="{97869FCD-31AD-E61C-EA49-A3421EB431D4}"/>
              </a:ext>
            </a:extLst>
          </p:cNvPr>
          <p:cNvPicPr>
            <a:picLocks noChangeAspect="1"/>
          </p:cNvPicPr>
          <p:nvPr/>
        </p:nvPicPr>
        <p:blipFill>
          <a:blip r:embed="rId3"/>
          <a:stretch>
            <a:fillRect/>
          </a:stretch>
        </p:blipFill>
        <p:spPr>
          <a:xfrm>
            <a:off x="2209800" y="3829050"/>
            <a:ext cx="7772400" cy="1779500"/>
          </a:xfrm>
          <a:prstGeom prst="rect">
            <a:avLst/>
          </a:prstGeom>
        </p:spPr>
      </p:pic>
    </p:spTree>
    <p:extLst>
      <p:ext uri="{BB962C8B-B14F-4D97-AF65-F5344CB8AC3E}">
        <p14:creationId xmlns:p14="http://schemas.microsoft.com/office/powerpoint/2010/main" val="7667897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3200" dirty="0"/>
              <a:t>Integration with Natural Language Processing Libraries: </a:t>
            </a:r>
            <a:br>
              <a:rPr lang="en-US" sz="3200" dirty="0"/>
            </a:br>
            <a:r>
              <a:rPr lang="en-US" sz="3200" b="1" dirty="0" err="1"/>
              <a:t>spaCy</a:t>
            </a:r>
            <a:r>
              <a:rPr lang="en-US" sz="3200" b="1" dirty="0"/>
              <a:t>, NLTK</a:t>
            </a:r>
            <a:endParaRPr lang="en-US" sz="96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739900"/>
            <a:ext cx="10515600" cy="4569884"/>
          </a:xfrm>
        </p:spPr>
        <p:txBody>
          <a:bodyPr>
            <a:noAutofit/>
          </a:bodyPr>
          <a:lstStyle/>
          <a:p>
            <a:r>
              <a:rPr lang="en-US" sz="2400" b="1" dirty="0"/>
              <a:t>Using PyTorch with NLTK</a:t>
            </a:r>
          </a:p>
          <a:p>
            <a:pPr lvl="1"/>
            <a:r>
              <a:rPr lang="en-US" sz="1800" b="1" dirty="0"/>
              <a:t>Overview:</a:t>
            </a:r>
            <a:r>
              <a:rPr lang="en-US" sz="1800" dirty="0"/>
              <a:t> NLTK (Natural Language Toolkit) is a comprehensive library for building Python programs to work with human language data. It provides tools for text processing, tokenization, and more.</a:t>
            </a:r>
          </a:p>
          <a:p>
            <a:pPr marL="1200150" lvl="2" indent="-285750"/>
            <a:r>
              <a:rPr lang="en-US" sz="1800" b="1" dirty="0"/>
              <a:t>Example: Tokenizing and processing text with NLTK:</a:t>
            </a:r>
          </a:p>
          <a:p>
            <a:pPr marL="1200150" lvl="2" indent="-285750"/>
            <a:endParaRPr lang="en-US" sz="1800" b="1" dirty="0"/>
          </a:p>
          <a:p>
            <a:pPr marL="1200150" lvl="2" indent="-285750"/>
            <a:endParaRPr lang="en-US" sz="1800" b="1" dirty="0"/>
          </a:p>
          <a:p>
            <a:pPr marL="1200150" lvl="2" indent="-285750"/>
            <a:endParaRPr lang="en-US" sz="1800" b="1" dirty="0"/>
          </a:p>
          <a:p>
            <a:pPr marL="1200150" lvl="2" indent="-285750"/>
            <a:endParaRPr lang="en-US" sz="1800" b="1" dirty="0"/>
          </a:p>
          <a:p>
            <a:pPr marL="1200150" lvl="2" indent="-285750"/>
            <a:endParaRPr lang="en-US" sz="1800" b="1" dirty="0"/>
          </a:p>
          <a:p>
            <a:pPr marL="1200150" lvl="2" indent="-285750"/>
            <a:endParaRPr lang="en-US" sz="1800" b="1" dirty="0"/>
          </a:p>
          <a:p>
            <a:pPr marL="914400" lvl="2" indent="0">
              <a:buNone/>
            </a:pPr>
            <a:endParaRPr lang="en-US" sz="1800" b="1" dirty="0"/>
          </a:p>
          <a:p>
            <a:pPr marL="1200150" lvl="2" indent="-285750"/>
            <a:endParaRPr lang="en-US" sz="1800" dirty="0"/>
          </a:p>
          <a:p>
            <a:pPr lvl="1">
              <a:lnSpc>
                <a:spcPct val="100000"/>
              </a:lnSpc>
            </a:pPr>
            <a:r>
              <a:rPr lang="en-US" sz="1800" b="1" dirty="0"/>
              <a:t>Integrating with PyTorch Models:</a:t>
            </a:r>
            <a:r>
              <a:rPr lang="en-US" sz="1800" dirty="0"/>
              <a:t> NLTK can be used to preprocess text data, generate features, and then feed these features into a PyTorch model for training or inference.</a:t>
            </a:r>
          </a:p>
          <a:p>
            <a:pPr>
              <a:lnSpc>
                <a:spcPct val="100000"/>
              </a:lnSpc>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program&#10;&#10;Description automatically generated">
            <a:extLst>
              <a:ext uri="{FF2B5EF4-FFF2-40B4-BE49-F238E27FC236}">
                <a16:creationId xmlns:a16="http://schemas.microsoft.com/office/drawing/2014/main" id="{9EE88BBB-7ACD-5A17-9F91-29CDF2D5E086}"/>
              </a:ext>
            </a:extLst>
          </p:cNvPr>
          <p:cNvPicPr>
            <a:picLocks noChangeAspect="1"/>
          </p:cNvPicPr>
          <p:nvPr/>
        </p:nvPicPr>
        <p:blipFill>
          <a:blip r:embed="rId3"/>
          <a:stretch>
            <a:fillRect/>
          </a:stretch>
        </p:blipFill>
        <p:spPr>
          <a:xfrm>
            <a:off x="1960063" y="3429000"/>
            <a:ext cx="7772400" cy="2185987"/>
          </a:xfrm>
          <a:prstGeom prst="rect">
            <a:avLst/>
          </a:prstGeom>
        </p:spPr>
      </p:pic>
    </p:spTree>
    <p:extLst>
      <p:ext uri="{BB962C8B-B14F-4D97-AF65-F5344CB8AC3E}">
        <p14:creationId xmlns:p14="http://schemas.microsoft.com/office/powerpoint/2010/main" val="5459570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rmAutofit fontScale="90000"/>
          </a:bodyPr>
          <a:lstStyle/>
          <a:p>
            <a:r>
              <a:rPr lang="en-US" sz="4000" dirty="0"/>
              <a:t>Contributing to PyTorch and Community Engagement</a:t>
            </a:r>
            <a:endParaRPr lang="en-US" sz="54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400" b="1" dirty="0"/>
              <a:t>Introduction</a:t>
            </a:r>
          </a:p>
          <a:p>
            <a:r>
              <a:rPr lang="en-US" sz="2400" dirty="0"/>
              <a:t>PyTorch is an open-source deep learning framework that thrives on the contributions of its vibrant community. </a:t>
            </a:r>
          </a:p>
          <a:p>
            <a:r>
              <a:rPr lang="en-US" sz="2400" dirty="0"/>
              <a:t>Contributing to PyTorch not only helps the ecosystem grow but also enables developers to engage with cutting-edge technologies and collaborate with experts worldwide. </a:t>
            </a:r>
          </a:p>
          <a:p>
            <a:r>
              <a:rPr lang="en-US" sz="2400" dirty="0"/>
              <a:t>This section covers the steps involved in contributing to PyTorch, including understanding its contribution guidelines, contributing bug fixes or new features, and engaging with the PyTorch community through forums, mailing lists, and social media.</a:t>
            </a:r>
          </a:p>
          <a:p>
            <a:r>
              <a:rPr lang="en-US" sz="2400" dirty="0"/>
              <a:t>By participating in the development of PyTorch, you can have a meaningful impact on the future of the framework while building your skills and professional network.</a:t>
            </a:r>
          </a:p>
          <a:p>
            <a:pPr>
              <a:lnSpc>
                <a:spcPct val="100000"/>
              </a:lnSpc>
            </a:pPr>
            <a:endParaRPr lang="en-US" sz="3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920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Installation via pip or conda</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1800" b="1" dirty="0"/>
              <a:t>Installation using conda:</a:t>
            </a:r>
          </a:p>
          <a:p>
            <a:pPr marL="457200" lvl="1" indent="0">
              <a:buNone/>
            </a:pPr>
            <a:r>
              <a:rPr lang="en-US" sz="1600" dirty="0"/>
              <a:t>If you prefer using conda (especially useful if you are working within the Anaconda ecosystem), you can install PyTorch by specifying the correct version for your system:</a:t>
            </a:r>
          </a:p>
          <a:p>
            <a:pPr marL="457200" lvl="1" indent="0">
              <a:buNone/>
            </a:pPr>
            <a:endParaRPr lang="en-US" sz="1600" dirty="0"/>
          </a:p>
          <a:p>
            <a:pPr marL="457200" lvl="1" indent="0">
              <a:buNone/>
            </a:pPr>
            <a:endParaRPr lang="en-US" sz="1600" dirty="0"/>
          </a:p>
          <a:p>
            <a:pPr marL="457200" lvl="1" indent="0">
              <a:buNone/>
            </a:pPr>
            <a:r>
              <a:rPr lang="en-US" sz="1600" dirty="0"/>
              <a:t>This command uses the official PyTorch channel on conda to ensure you get the correct versions of PyTorch and related libraries.</a:t>
            </a:r>
          </a:p>
          <a:p>
            <a:r>
              <a:rPr lang="en-US" sz="1800" b="1" dirty="0"/>
              <a:t>Installing with CUDA (for GPU acceleration):</a:t>
            </a:r>
          </a:p>
          <a:p>
            <a:pPr marL="457200" lvl="1" indent="0">
              <a:buNone/>
            </a:pPr>
            <a:r>
              <a:rPr lang="en-US" sz="1600" dirty="0"/>
              <a:t>PyTorch can leverage GPU acceleration through NVIDIA's CUDA platform. If you have an NVIDIA GPU and the necessary drivers installed, you can install PyTorch with GPU support.</a:t>
            </a:r>
            <a:endParaRPr lang="en-US" sz="1600" b="1" dirty="0"/>
          </a:p>
          <a:p>
            <a:r>
              <a:rPr lang="en-US" sz="1600" dirty="0"/>
              <a:t>For pip:</a:t>
            </a:r>
          </a:p>
          <a:p>
            <a:endParaRPr lang="en-US" sz="1600" dirty="0"/>
          </a:p>
          <a:p>
            <a:r>
              <a:rPr lang="en-US" sz="1600" dirty="0"/>
              <a:t>For conda:</a:t>
            </a:r>
          </a:p>
          <a:p>
            <a:endParaRPr lang="en-US" sz="1600" dirty="0"/>
          </a:p>
          <a:p>
            <a:pPr marL="457200" lvl="1" indent="0">
              <a:buNone/>
            </a:pPr>
            <a:br>
              <a:rPr lang="en-US" sz="1600" dirty="0"/>
            </a:br>
            <a:r>
              <a:rPr lang="en-US" sz="1600" dirty="0"/>
              <a:t>Make sure to replace the CUDA version (11.8) with the version compatible with your system.</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D1EB382-CA41-4229-B506-A9C9F5A25FD0}"/>
              </a:ext>
            </a:extLst>
          </p:cNvPr>
          <p:cNvPicPr>
            <a:picLocks noChangeAspect="1"/>
          </p:cNvPicPr>
          <p:nvPr/>
        </p:nvPicPr>
        <p:blipFill>
          <a:blip r:embed="rId3"/>
          <a:stretch>
            <a:fillRect/>
          </a:stretch>
        </p:blipFill>
        <p:spPr>
          <a:xfrm>
            <a:off x="1351139" y="2351858"/>
            <a:ext cx="6997731" cy="439109"/>
          </a:xfrm>
          <a:prstGeom prst="rect">
            <a:avLst/>
          </a:prstGeom>
        </p:spPr>
      </p:pic>
      <p:pic>
        <p:nvPicPr>
          <p:cNvPr id="10" name="Picture 9">
            <a:extLst>
              <a:ext uri="{FF2B5EF4-FFF2-40B4-BE49-F238E27FC236}">
                <a16:creationId xmlns:a16="http://schemas.microsoft.com/office/drawing/2014/main" id="{D1885C02-4447-0209-5CBA-1CA559C7C64A}"/>
              </a:ext>
            </a:extLst>
          </p:cNvPr>
          <p:cNvPicPr>
            <a:picLocks noChangeAspect="1"/>
          </p:cNvPicPr>
          <p:nvPr/>
        </p:nvPicPr>
        <p:blipFill>
          <a:blip r:embed="rId4"/>
          <a:stretch>
            <a:fillRect/>
          </a:stretch>
        </p:blipFill>
        <p:spPr>
          <a:xfrm>
            <a:off x="1351139" y="4645077"/>
            <a:ext cx="9793940" cy="374186"/>
          </a:xfrm>
          <a:prstGeom prst="rect">
            <a:avLst/>
          </a:prstGeom>
        </p:spPr>
      </p:pic>
      <p:pic>
        <p:nvPicPr>
          <p:cNvPr id="12" name="Picture 11">
            <a:extLst>
              <a:ext uri="{FF2B5EF4-FFF2-40B4-BE49-F238E27FC236}">
                <a16:creationId xmlns:a16="http://schemas.microsoft.com/office/drawing/2014/main" id="{C44DE9C8-DCDB-3426-A890-B66CA0D83462}"/>
              </a:ext>
            </a:extLst>
          </p:cNvPr>
          <p:cNvPicPr>
            <a:picLocks noChangeAspect="1"/>
          </p:cNvPicPr>
          <p:nvPr/>
        </p:nvPicPr>
        <p:blipFill>
          <a:blip r:embed="rId5"/>
          <a:stretch>
            <a:fillRect/>
          </a:stretch>
        </p:blipFill>
        <p:spPr>
          <a:xfrm>
            <a:off x="1351139" y="5281945"/>
            <a:ext cx="7772400" cy="401292"/>
          </a:xfrm>
          <a:prstGeom prst="rect">
            <a:avLst/>
          </a:prstGeom>
        </p:spPr>
      </p:pic>
    </p:spTree>
    <p:extLst>
      <p:ext uri="{BB962C8B-B14F-4D97-AF65-F5344CB8AC3E}">
        <p14:creationId xmlns:p14="http://schemas.microsoft.com/office/powerpoint/2010/main" val="23067297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2800" dirty="0"/>
              <a:t>Understanding PyTorch's Contribution Guidelines and Codebase</a:t>
            </a:r>
            <a:endParaRPr lang="en-US"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000" dirty="0"/>
              <a:t>Before contributing to PyTorch, it's essential to familiarize yourself with the contribution guidelines and the structure of the PyTorch codebase.</a:t>
            </a:r>
          </a:p>
          <a:p>
            <a:pPr>
              <a:lnSpc>
                <a:spcPct val="100000"/>
              </a:lnSpc>
            </a:pPr>
            <a:r>
              <a:rPr lang="en-US" sz="2000" b="1" dirty="0"/>
              <a:t>PyTorch's Contribution Guidelines</a:t>
            </a:r>
          </a:p>
          <a:p>
            <a:pPr lvl="1">
              <a:lnSpc>
                <a:spcPct val="100000"/>
              </a:lnSpc>
            </a:pPr>
            <a:r>
              <a:rPr lang="en-US" sz="1600" b="1" dirty="0"/>
              <a:t>Overview:</a:t>
            </a:r>
            <a:r>
              <a:rPr lang="en-US" sz="1600" dirty="0"/>
              <a:t> PyTorch maintains a set of contribution guidelines that outline the process for submitting changes, whether they be bug fixes, documentation improvements, or new features. Following these guidelines ensures that contributions are in line with the project's standards and are reviewed efficiently.</a:t>
            </a:r>
          </a:p>
          <a:p>
            <a:pPr marL="1200150" lvl="2" indent="-285750">
              <a:lnSpc>
                <a:spcPct val="100000"/>
              </a:lnSpc>
            </a:pPr>
            <a:r>
              <a:rPr lang="en-US" sz="1400" b="1" dirty="0"/>
              <a:t>Example:</a:t>
            </a:r>
            <a:r>
              <a:rPr lang="en-US" sz="1400" dirty="0"/>
              <a:t> You can find the contribution guidelines in the official PyTorch GitHub repository in the </a:t>
            </a:r>
            <a:r>
              <a:rPr lang="en-US" sz="1400" dirty="0" err="1"/>
              <a:t>CONTRIBUTING.md</a:t>
            </a:r>
            <a:r>
              <a:rPr lang="en-US" sz="1400" dirty="0"/>
              <a:t> file.</a:t>
            </a:r>
          </a:p>
          <a:p>
            <a:pPr lvl="1">
              <a:lnSpc>
                <a:spcPct val="100000"/>
              </a:lnSpc>
            </a:pPr>
            <a:r>
              <a:rPr lang="en-US" sz="1600" b="1" dirty="0"/>
              <a:t>Steps for Contributions:</a:t>
            </a:r>
            <a:endParaRPr lang="en-US" sz="1600" dirty="0"/>
          </a:p>
          <a:p>
            <a:pPr marL="1200150" lvl="2" indent="-285750">
              <a:lnSpc>
                <a:spcPct val="100000"/>
              </a:lnSpc>
            </a:pPr>
            <a:r>
              <a:rPr lang="en-US" sz="1600" b="1" dirty="0"/>
              <a:t>Fork the Repository:</a:t>
            </a:r>
            <a:r>
              <a:rPr lang="en-US" sz="1600" dirty="0"/>
              <a:t> Start by forking the PyTorch repository to your GitHub account, which gives you your own copy of the codebase to work on.</a:t>
            </a:r>
          </a:p>
          <a:p>
            <a:pPr marL="1200150" lvl="2" indent="-285750">
              <a:lnSpc>
                <a:spcPct val="100000"/>
              </a:lnSpc>
            </a:pPr>
            <a:r>
              <a:rPr lang="en-US" sz="1600" b="1" dirty="0"/>
              <a:t>Create a Branch:</a:t>
            </a:r>
            <a:r>
              <a:rPr lang="en-US" sz="1600" dirty="0"/>
              <a:t> Create a new branch for each contribution. This keeps your changes isolated from the main repository and allows for easier collaboration and review.</a:t>
            </a:r>
          </a:p>
          <a:p>
            <a:pPr marL="1200150" lvl="2" indent="-285750">
              <a:lnSpc>
                <a:spcPct val="100000"/>
              </a:lnSpc>
            </a:pPr>
            <a:r>
              <a:rPr lang="en-US" sz="1600" b="1" dirty="0"/>
              <a:t>Code and Test:</a:t>
            </a:r>
            <a:r>
              <a:rPr lang="en-US" sz="1600" dirty="0"/>
              <a:t> Make your changes, write tests, and ensure your code passes all existing tests by running the test suite.</a:t>
            </a:r>
          </a:p>
          <a:p>
            <a:pPr marL="1200150" lvl="2" indent="-285750">
              <a:lnSpc>
                <a:spcPct val="100000"/>
              </a:lnSpc>
            </a:pPr>
            <a:r>
              <a:rPr lang="en-US" sz="1600" b="1" dirty="0"/>
              <a:t>Submit a Pull Request (PR):</a:t>
            </a:r>
            <a:r>
              <a:rPr lang="en-US" sz="1600" dirty="0"/>
              <a:t> Once your changes are ready, submit a pull request to the PyTorch repository for review.</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3436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2800" dirty="0"/>
              <a:t>Understanding PyTorch's Contribution Guidelines and Codebase</a:t>
            </a:r>
            <a:endParaRPr lang="en-US"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000" b="1" dirty="0"/>
              <a:t>Navigating the PyTorch Codebase</a:t>
            </a:r>
          </a:p>
          <a:p>
            <a:pPr>
              <a:lnSpc>
                <a:spcPct val="100000"/>
              </a:lnSpc>
              <a:buFont typeface="Arial" panose="020B0604020202020204" pitchFamily="34" charset="0"/>
              <a:buChar char="•"/>
            </a:pPr>
            <a:r>
              <a:rPr lang="en-US" sz="2000" b="1" dirty="0"/>
              <a:t>Overview:</a:t>
            </a:r>
            <a:r>
              <a:rPr lang="en-US" sz="2000" dirty="0"/>
              <a:t> The PyTorch codebase is large and well-organized, with different directories corresponding to various components such as core tensor operations, neural network modules, and distributed training tools. Understanding this structure is crucial for making contributions.</a:t>
            </a:r>
          </a:p>
          <a:p>
            <a:pPr marL="742950" lvl="1" indent="-285750">
              <a:lnSpc>
                <a:spcPct val="100000"/>
              </a:lnSpc>
              <a:buFont typeface="Arial" panose="020B0604020202020204" pitchFamily="34" charset="0"/>
              <a:buChar char="•"/>
            </a:pPr>
            <a:r>
              <a:rPr lang="en-US" sz="2000" b="1" dirty="0"/>
              <a:t>Example:</a:t>
            </a:r>
            <a:endParaRPr lang="en-US" sz="2000" dirty="0"/>
          </a:p>
          <a:p>
            <a:pPr marL="1143000" lvl="2" indent="-228600">
              <a:lnSpc>
                <a:spcPct val="100000"/>
              </a:lnSpc>
              <a:buFont typeface="Arial" panose="020B0604020202020204" pitchFamily="34" charset="0"/>
              <a:buChar char="•"/>
            </a:pPr>
            <a:r>
              <a:rPr lang="en-US" b="1" dirty="0"/>
              <a:t>torch:</a:t>
            </a:r>
            <a:r>
              <a:rPr lang="en-US" dirty="0"/>
              <a:t> Contains the core functionalities of PyTorch, such as tensors, autograd, and utilities.</a:t>
            </a:r>
          </a:p>
          <a:p>
            <a:pPr marL="1143000" lvl="2" indent="-228600">
              <a:lnSpc>
                <a:spcPct val="100000"/>
              </a:lnSpc>
              <a:buFont typeface="Arial" panose="020B0604020202020204" pitchFamily="34" charset="0"/>
              <a:buChar char="•"/>
            </a:pPr>
            <a:r>
              <a:rPr lang="en-US" b="1" dirty="0" err="1"/>
              <a:t>torch.nn</a:t>
            </a:r>
            <a:r>
              <a:rPr lang="en-US" b="1" dirty="0"/>
              <a:t>:</a:t>
            </a:r>
            <a:r>
              <a:rPr lang="en-US" dirty="0"/>
              <a:t> Contains modules related to neural networks, including layers, loss functions, and optimizers.</a:t>
            </a:r>
          </a:p>
          <a:p>
            <a:pPr marL="1143000" lvl="2" indent="-228600">
              <a:lnSpc>
                <a:spcPct val="100000"/>
              </a:lnSpc>
              <a:buFont typeface="Arial" panose="020B0604020202020204" pitchFamily="34" charset="0"/>
              <a:buChar char="•"/>
            </a:pPr>
            <a:r>
              <a:rPr lang="en-US" b="1" dirty="0" err="1"/>
              <a:t>torch.distributed</a:t>
            </a:r>
            <a:r>
              <a:rPr lang="en-US" b="1" dirty="0"/>
              <a:t>:</a:t>
            </a:r>
            <a:r>
              <a:rPr lang="en-US" dirty="0"/>
              <a:t> Contains tools for distributed and parallel training.</a:t>
            </a:r>
          </a:p>
          <a:p>
            <a:pPr>
              <a:lnSpc>
                <a:spcPct val="100000"/>
              </a:lnSpc>
              <a:buFont typeface="Arial" panose="020B0604020202020204" pitchFamily="34" charset="0"/>
              <a:buChar char="•"/>
            </a:pPr>
            <a:r>
              <a:rPr lang="en-US" sz="2000" b="1" dirty="0"/>
              <a:t>Documentation:</a:t>
            </a:r>
            <a:r>
              <a:rPr lang="en-US" sz="2000" dirty="0"/>
              <a:t> PyTorch’s documentation is extensive, and understanding it is key to contributing effectively. The codebase also includes docstrings and inline comments that explain how various parts of the framework work.</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7636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2800" dirty="0"/>
              <a:t>Contributing Bug Fixes, Documentation, and New Features</a:t>
            </a:r>
            <a:endParaRPr lang="en-US"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1600" dirty="0"/>
              <a:t>Contributing to PyTorch can take many forms, from fixing small bugs to implementing new features or improving the framework’s documentation.</a:t>
            </a:r>
          </a:p>
          <a:p>
            <a:pPr>
              <a:lnSpc>
                <a:spcPct val="100000"/>
              </a:lnSpc>
            </a:pPr>
            <a:r>
              <a:rPr lang="en-US" sz="1600" b="1" dirty="0"/>
              <a:t>Contributing Bug Fixes</a:t>
            </a:r>
          </a:p>
          <a:p>
            <a:pPr lvl="1">
              <a:lnSpc>
                <a:spcPct val="100000"/>
              </a:lnSpc>
            </a:pPr>
            <a:r>
              <a:rPr lang="en-US" sz="1400" b="1" dirty="0"/>
              <a:t>Overview:</a:t>
            </a:r>
            <a:r>
              <a:rPr lang="en-US" sz="1400" dirty="0"/>
              <a:t> Bug fixes are often a great starting point for new contributors, as they require less domain knowledge and are usually well-scoped. To find bugs to work on, check the GitHub issues page, where bugs are often tagged with good first issue for beginners.</a:t>
            </a:r>
          </a:p>
          <a:p>
            <a:pPr marL="1200150" lvl="2" indent="-285750">
              <a:lnSpc>
                <a:spcPct val="100000"/>
              </a:lnSpc>
            </a:pPr>
            <a:r>
              <a:rPr lang="en-US" sz="1200" b="1" dirty="0"/>
              <a:t>Steps:</a:t>
            </a:r>
            <a:endParaRPr lang="en-US" sz="1200" dirty="0"/>
          </a:p>
          <a:p>
            <a:pPr lvl="3">
              <a:lnSpc>
                <a:spcPct val="100000"/>
              </a:lnSpc>
            </a:pPr>
            <a:r>
              <a:rPr lang="en-US" sz="1100" dirty="0"/>
              <a:t>Search for a bug that aligns with your skills.</a:t>
            </a:r>
          </a:p>
          <a:p>
            <a:pPr lvl="3">
              <a:lnSpc>
                <a:spcPct val="100000"/>
              </a:lnSpc>
            </a:pPr>
            <a:r>
              <a:rPr lang="en-US" sz="1100" dirty="0"/>
              <a:t>Comment on the issue to let maintainers know you're working on it.</a:t>
            </a:r>
          </a:p>
          <a:p>
            <a:pPr lvl="3">
              <a:lnSpc>
                <a:spcPct val="100000"/>
              </a:lnSpc>
            </a:pPr>
            <a:r>
              <a:rPr lang="en-US" sz="1100" dirty="0"/>
              <a:t>Write a fix, add relevant tests, and submit a pull request.</a:t>
            </a:r>
          </a:p>
          <a:p>
            <a:pPr>
              <a:lnSpc>
                <a:spcPct val="100000"/>
              </a:lnSpc>
            </a:pPr>
            <a:r>
              <a:rPr lang="en-US" sz="1600" b="1" dirty="0"/>
              <a:t>Improving Documentation</a:t>
            </a:r>
          </a:p>
          <a:p>
            <a:pPr lvl="1">
              <a:lnSpc>
                <a:spcPct val="100000"/>
              </a:lnSpc>
            </a:pPr>
            <a:r>
              <a:rPr lang="en-US" sz="1400" b="1" dirty="0"/>
              <a:t>Overview:</a:t>
            </a:r>
            <a:r>
              <a:rPr lang="en-US" sz="1400" dirty="0"/>
              <a:t> High-quality documentation is crucial for the usability of open-source projects. You can contribute by improving existing documentation, writing new tutorials, or adding explanations to under-documented sections.</a:t>
            </a:r>
          </a:p>
          <a:p>
            <a:pPr marL="1200150" lvl="2" indent="-285750">
              <a:lnSpc>
                <a:spcPct val="100000"/>
              </a:lnSpc>
            </a:pPr>
            <a:r>
              <a:rPr lang="en-US" sz="1200" b="1" dirty="0"/>
              <a:t>Example:</a:t>
            </a:r>
            <a:r>
              <a:rPr lang="en-US" sz="1200" dirty="0"/>
              <a:t> If you notice unclear documentation or missing sections in the </a:t>
            </a:r>
            <a:r>
              <a:rPr lang="en-US" sz="1200" dirty="0" err="1"/>
              <a:t>torch.nn</a:t>
            </a:r>
            <a:r>
              <a:rPr lang="en-US" sz="1200" dirty="0"/>
              <a:t> module, you can update the docstrings or contribute a tutorial that explains its usage in detail.</a:t>
            </a:r>
          </a:p>
          <a:p>
            <a:pPr lvl="1">
              <a:lnSpc>
                <a:spcPct val="100000"/>
              </a:lnSpc>
            </a:pPr>
            <a:r>
              <a:rPr lang="en-US" sz="1400" b="1" dirty="0"/>
              <a:t>Process:</a:t>
            </a:r>
            <a:r>
              <a:rPr lang="en-US" sz="1400" dirty="0"/>
              <a:t> Contributions to the documentation are handled similarly to code contributions, where changes are submitted as pull requests. Always ensure that your documentation contributions are clear, concise, and aligned with PyTorch's documentation style.</a:t>
            </a:r>
            <a:endParaRPr lang="en-US" sz="1400" b="1" dirty="0"/>
          </a:p>
          <a:p>
            <a:pPr lvl="2">
              <a:lnSpc>
                <a:spcPct val="100000"/>
              </a:lnSpc>
            </a:pP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0933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2800" dirty="0"/>
              <a:t>Contributing Bug Fixes, Documentation, and New Features</a:t>
            </a:r>
            <a:endParaRPr lang="en-US"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000" b="1" dirty="0"/>
              <a:t>Adding New Features</a:t>
            </a:r>
          </a:p>
          <a:p>
            <a:pPr lvl="1">
              <a:lnSpc>
                <a:spcPct val="100000"/>
              </a:lnSpc>
            </a:pPr>
            <a:r>
              <a:rPr lang="en-US" sz="1800" b="1" dirty="0"/>
              <a:t>Overview:</a:t>
            </a:r>
            <a:r>
              <a:rPr lang="en-US" sz="1800" dirty="0"/>
              <a:t> Contributing new features or extending existing ones is more complex and requires a deep understanding of PyTorch’s architecture. New features must align with PyTorch’s development roadmap and be discussed with the core team before implementation.</a:t>
            </a:r>
          </a:p>
          <a:p>
            <a:pPr marL="1200150" lvl="2" indent="-285750">
              <a:lnSpc>
                <a:spcPct val="100000"/>
              </a:lnSpc>
            </a:pPr>
            <a:r>
              <a:rPr lang="en-US" sz="1600" b="1" dirty="0"/>
              <a:t>Steps:</a:t>
            </a:r>
            <a:endParaRPr lang="en-US" sz="1600" dirty="0"/>
          </a:p>
          <a:p>
            <a:pPr lvl="3">
              <a:lnSpc>
                <a:spcPct val="100000"/>
              </a:lnSpc>
            </a:pPr>
            <a:r>
              <a:rPr lang="en-US" sz="1400" dirty="0"/>
              <a:t>Propose the feature by opening a GitHub issue or discussing it on the forums.</a:t>
            </a:r>
          </a:p>
          <a:p>
            <a:pPr lvl="3">
              <a:lnSpc>
                <a:spcPct val="100000"/>
              </a:lnSpc>
            </a:pPr>
            <a:r>
              <a:rPr lang="en-US" sz="1400" dirty="0"/>
              <a:t>Wait for feedback and iterate on the design.</a:t>
            </a:r>
          </a:p>
          <a:p>
            <a:pPr lvl="3">
              <a:lnSpc>
                <a:spcPct val="100000"/>
              </a:lnSpc>
            </a:pPr>
            <a:r>
              <a:rPr lang="en-US" sz="1400" dirty="0"/>
              <a:t>Implement the feature, write comprehensive tests, and submit a PR.</a:t>
            </a:r>
          </a:p>
          <a:p>
            <a:pPr lvl="1">
              <a:lnSpc>
                <a:spcPct val="100000"/>
              </a:lnSpc>
            </a:pPr>
            <a:r>
              <a:rPr lang="en-US" sz="1800" b="1" dirty="0"/>
              <a:t>Best Practices:</a:t>
            </a:r>
            <a:r>
              <a:rPr lang="en-US" sz="1800" dirty="0"/>
              <a:t> Follow PyTorch’s style guide, ensure backward compatibility, and include unit tests for all new features. Also, document the feature in the user-facing documentation.</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2383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2400" dirty="0"/>
              <a:t>Engaging with the PyTorch Community: Forums, Mailing Lists, Social Media</a:t>
            </a:r>
            <a:endParaRPr lang="en-US" sz="80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000" dirty="0"/>
              <a:t>Engagement with the PyTorch community helps you stay updated on the latest developments, seek help when needed, and contribute to discussions on best practices and new features.</a:t>
            </a:r>
          </a:p>
          <a:p>
            <a:pPr>
              <a:lnSpc>
                <a:spcPct val="100000"/>
              </a:lnSpc>
            </a:pPr>
            <a:r>
              <a:rPr lang="en-US" sz="2000" b="1" dirty="0"/>
              <a:t>PyTorch Forums</a:t>
            </a:r>
          </a:p>
          <a:p>
            <a:pPr lvl="1">
              <a:lnSpc>
                <a:spcPct val="100000"/>
              </a:lnSpc>
            </a:pPr>
            <a:r>
              <a:rPr lang="en-US" sz="1600" b="1" dirty="0"/>
              <a:t>Overview:</a:t>
            </a:r>
            <a:r>
              <a:rPr lang="en-US" sz="1600" dirty="0"/>
              <a:t> The PyTorch Forums are the central hub for community discussions, where users and contributors ask questions, share insights, and discuss bugs or feature requests.</a:t>
            </a:r>
          </a:p>
          <a:p>
            <a:pPr marL="1200150" lvl="2" indent="-285750">
              <a:lnSpc>
                <a:spcPct val="100000"/>
              </a:lnSpc>
            </a:pPr>
            <a:r>
              <a:rPr lang="en-US" sz="1200" b="1" dirty="0"/>
              <a:t>Link:</a:t>
            </a:r>
            <a:r>
              <a:rPr lang="en-US" sz="1200" dirty="0"/>
              <a:t> </a:t>
            </a:r>
            <a:r>
              <a:rPr lang="en-US" sz="1200" dirty="0">
                <a:hlinkClick r:id="rId2"/>
              </a:rPr>
              <a:t>https://discuss.pytorch.org/</a:t>
            </a:r>
            <a:r>
              <a:rPr lang="en-US" sz="1200" dirty="0"/>
              <a:t> </a:t>
            </a:r>
          </a:p>
          <a:p>
            <a:pPr lvl="1">
              <a:lnSpc>
                <a:spcPct val="100000"/>
              </a:lnSpc>
            </a:pPr>
            <a:r>
              <a:rPr lang="en-US" sz="1600" b="1" dirty="0"/>
              <a:t>How to Engage:</a:t>
            </a:r>
            <a:endParaRPr lang="en-US" sz="1600" dirty="0"/>
          </a:p>
          <a:p>
            <a:pPr marL="1200150" lvl="2" indent="-285750">
              <a:lnSpc>
                <a:spcPct val="100000"/>
              </a:lnSpc>
            </a:pPr>
            <a:r>
              <a:rPr lang="en-US" sz="1200" b="1" dirty="0"/>
              <a:t>Ask Questions:</a:t>
            </a:r>
            <a:r>
              <a:rPr lang="en-US" sz="1200" dirty="0"/>
              <a:t> If you’re working on a challenging problem or need clarification on specific PyTorch features, the forums are a great place to seek help.</a:t>
            </a:r>
          </a:p>
          <a:p>
            <a:pPr marL="1200150" lvl="2" indent="-285750">
              <a:lnSpc>
                <a:spcPct val="100000"/>
              </a:lnSpc>
            </a:pPr>
            <a:r>
              <a:rPr lang="en-US" sz="1200" b="1" dirty="0"/>
              <a:t>Answer Questions:</a:t>
            </a:r>
            <a:r>
              <a:rPr lang="en-US" sz="1200" dirty="0"/>
              <a:t> Contribute to the community by answering questions and helping others solve their issues.</a:t>
            </a:r>
          </a:p>
          <a:p>
            <a:pPr marL="1200150" lvl="2" indent="-285750">
              <a:lnSpc>
                <a:spcPct val="100000"/>
              </a:lnSpc>
            </a:pPr>
            <a:r>
              <a:rPr lang="en-US" sz="1200" b="1" dirty="0"/>
              <a:t>Participate in Discussions:</a:t>
            </a:r>
            <a:r>
              <a:rPr lang="en-US" sz="1200" dirty="0"/>
              <a:t> Join discussions about upcoming releases, research papers, or new features.</a:t>
            </a:r>
          </a:p>
          <a:p>
            <a:pPr>
              <a:lnSpc>
                <a:spcPct val="100000"/>
              </a:lnSpc>
            </a:pPr>
            <a:r>
              <a:rPr lang="en-US" sz="2000" b="1" dirty="0"/>
              <a:t>PyTorch Mailing Lists</a:t>
            </a:r>
          </a:p>
          <a:p>
            <a:pPr lvl="1">
              <a:lnSpc>
                <a:spcPct val="100000"/>
              </a:lnSpc>
            </a:pPr>
            <a:r>
              <a:rPr lang="en-US" sz="1600" b="1" dirty="0"/>
              <a:t>Overview:</a:t>
            </a:r>
            <a:r>
              <a:rPr lang="en-US" sz="1600" dirty="0"/>
              <a:t> PyTorch’s mailing lists allow for more formal announcements and discussions about development progress, release cycles, and important updates. They’re useful for staying informed about larger developments in the project.</a:t>
            </a:r>
          </a:p>
          <a:p>
            <a:pPr marL="1200150" lvl="2" indent="-285750">
              <a:lnSpc>
                <a:spcPct val="100000"/>
              </a:lnSpc>
            </a:pPr>
            <a:r>
              <a:rPr lang="en-US" sz="1200" b="1" dirty="0"/>
              <a:t>How to Subscribe:</a:t>
            </a:r>
            <a:r>
              <a:rPr lang="en-US" sz="1200" dirty="0"/>
              <a:t> Mailing lists are often linked directly from the PyTorch website or GitHub repository.</a:t>
            </a:r>
          </a:p>
          <a:p>
            <a:pPr>
              <a:lnSpc>
                <a:spcPct val="100000"/>
              </a:lnSpc>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639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486819"/>
            <a:ext cx="10515600" cy="1012119"/>
          </a:xfrm>
        </p:spPr>
        <p:txBody>
          <a:bodyPr>
            <a:noAutofit/>
          </a:bodyPr>
          <a:lstStyle/>
          <a:p>
            <a:r>
              <a:rPr lang="en-US" sz="2400" dirty="0"/>
              <a:t>Engaging with the PyTorch Community: Forums, Mailing Lists, Social Media</a:t>
            </a:r>
            <a:endParaRPr lang="en-US" sz="8000" b="1"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400" b="1" dirty="0"/>
              <a:t>Social Media and Events</a:t>
            </a:r>
          </a:p>
          <a:p>
            <a:pPr lvl="1">
              <a:lnSpc>
                <a:spcPct val="100000"/>
              </a:lnSpc>
            </a:pPr>
            <a:r>
              <a:rPr lang="en-US" sz="2000" b="1" dirty="0"/>
              <a:t>Overview:</a:t>
            </a:r>
            <a:r>
              <a:rPr lang="en-US" sz="2000" dirty="0"/>
              <a:t> PyTorch has an active presence on social media platforms like Twitter, where announcements about new releases, tutorials, and community events are shared.</a:t>
            </a:r>
          </a:p>
          <a:p>
            <a:pPr marL="1200150" lvl="2" indent="-285750">
              <a:lnSpc>
                <a:spcPct val="100000"/>
              </a:lnSpc>
            </a:pPr>
            <a:r>
              <a:rPr lang="en-US" sz="1800" b="1" dirty="0"/>
              <a:t>Follow Official Accounts:</a:t>
            </a:r>
            <a:r>
              <a:rPr lang="en-US" sz="1800" dirty="0"/>
              <a:t> Following PyTorch’s official Twitter account and engaging with posts is a great way to stay up to date.</a:t>
            </a:r>
          </a:p>
          <a:p>
            <a:pPr lvl="1">
              <a:lnSpc>
                <a:spcPct val="100000"/>
              </a:lnSpc>
            </a:pPr>
            <a:r>
              <a:rPr lang="en-US" sz="2000" b="1" dirty="0"/>
              <a:t>Conferences and Meetups:</a:t>
            </a:r>
            <a:r>
              <a:rPr lang="en-US" sz="2000" dirty="0"/>
              <a:t> PyTorch-related talks and workshops are featured at major conferences such as </a:t>
            </a:r>
            <a:r>
              <a:rPr lang="en-US" sz="2000" dirty="0" err="1"/>
              <a:t>NeurIPS</a:t>
            </a:r>
            <a:r>
              <a:rPr lang="en-US" sz="2000" dirty="0"/>
              <a:t>, CVPR, and ICML. Participating in these events allows you to meet other PyTorch users and developers.</a:t>
            </a:r>
          </a:p>
          <a:p>
            <a:pPr marL="0" indent="0">
              <a:lnSpc>
                <a:spcPct val="100000"/>
              </a:lnSpc>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131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Setting up a Development Environment</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lnSpc>
                <a:spcPct val="100000"/>
              </a:lnSpc>
              <a:buNone/>
            </a:pPr>
            <a:r>
              <a:rPr lang="en-US" sz="2000" dirty="0"/>
              <a:t>To effectively work with PyTorch, it is essential to set up a development environment that supports efficient coding, debugging, and testing of your models. In this subsection, we will guide you through the process of setting up such an environment.</a:t>
            </a:r>
          </a:p>
          <a:p>
            <a:pPr>
              <a:lnSpc>
                <a:spcPct val="100000"/>
              </a:lnSpc>
            </a:pPr>
            <a:r>
              <a:rPr lang="en-US" sz="2000" b="1" dirty="0"/>
              <a:t>Choosing a Code Editor/IDE:</a:t>
            </a:r>
          </a:p>
          <a:p>
            <a:pPr marL="0" indent="0">
              <a:lnSpc>
                <a:spcPct val="100000"/>
              </a:lnSpc>
              <a:buNone/>
            </a:pPr>
            <a:r>
              <a:rPr lang="en-US" sz="2000" dirty="0"/>
              <a:t>Several development environments are commonly used with PyTorch, and each has its pros and cons. Some popular options include:</a:t>
            </a:r>
          </a:p>
          <a:p>
            <a:pPr lvl="1">
              <a:lnSpc>
                <a:spcPct val="100000"/>
              </a:lnSpc>
            </a:pPr>
            <a:r>
              <a:rPr lang="en-US" sz="1700" b="1" dirty="0"/>
              <a:t>VS Code (Visual Studio Code):</a:t>
            </a:r>
            <a:r>
              <a:rPr lang="en-US" sz="1700" dirty="0"/>
              <a:t> A lightweight but powerful code editor with great support for Python and Jupyter notebooks. It also has useful extensions for PyTorch development, such as the PyTorch snippets extension.</a:t>
            </a:r>
          </a:p>
          <a:p>
            <a:pPr lvl="1">
              <a:lnSpc>
                <a:spcPct val="100000"/>
              </a:lnSpc>
            </a:pPr>
            <a:r>
              <a:rPr lang="en-US" sz="1700" b="1" dirty="0"/>
              <a:t>Jupyter Notebooks:</a:t>
            </a:r>
            <a:r>
              <a:rPr lang="en-US" sz="1700" dirty="0"/>
              <a:t> Ideal for interactive development, allowing you to run code cells independently and visualize outputs, which is perfect for testing small snippets of PyTorch code.</a:t>
            </a:r>
          </a:p>
          <a:p>
            <a:pPr lvl="1">
              <a:lnSpc>
                <a:spcPct val="100000"/>
              </a:lnSpc>
            </a:pPr>
            <a:r>
              <a:rPr lang="en-US" sz="1700" b="1" dirty="0"/>
              <a:t>PyCharm:</a:t>
            </a:r>
            <a:r>
              <a:rPr lang="en-US" sz="1700" dirty="0"/>
              <a:t> A robust IDE for Python development with excellent code navigation, debugging tools, and virtual environment support.</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86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Setting up a Development Environment</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400" b="1" dirty="0"/>
              <a:t>Setting Up Virtual Environments:</a:t>
            </a:r>
          </a:p>
          <a:p>
            <a:pPr marL="457200" lvl="1" indent="0">
              <a:buNone/>
            </a:pPr>
            <a:r>
              <a:rPr lang="en-US" sz="2000" dirty="0"/>
              <a:t>It’s a good practice to create isolated virtual environments for your PyTorch projects to avoid conflicts with other Python packages. Depending on your package manager, you can set up a virtual environment as follows:</a:t>
            </a:r>
          </a:p>
          <a:p>
            <a:pPr lvl="1"/>
            <a:r>
              <a:rPr lang="en-US" sz="2000" b="1" dirty="0"/>
              <a:t>Using </a:t>
            </a:r>
            <a:r>
              <a:rPr lang="en-US" sz="2000" b="1" dirty="0" err="1"/>
              <a:t>venv</a:t>
            </a:r>
            <a:r>
              <a:rPr lang="en-US" sz="2000" b="1" dirty="0"/>
              <a:t> (Python's built-in virtual environment tool):</a:t>
            </a:r>
          </a:p>
          <a:p>
            <a:pPr lvl="1"/>
            <a:endParaRPr lang="en-US" b="1" dirty="0"/>
          </a:p>
          <a:p>
            <a:pPr marL="457200" lvl="1" indent="0">
              <a:buNone/>
            </a:pPr>
            <a:br>
              <a:rPr lang="en-US" b="1" dirty="0"/>
            </a:br>
            <a:endParaRPr lang="en-US" sz="1050" b="1" dirty="0"/>
          </a:p>
          <a:p>
            <a:pPr lvl="1"/>
            <a:r>
              <a:rPr lang="en-US" sz="2000" b="1" dirty="0"/>
              <a:t>Using conda:</a:t>
            </a:r>
          </a:p>
          <a:p>
            <a:pPr lvl="1"/>
            <a:endParaRPr lang="en-US" b="1" dirty="0"/>
          </a:p>
          <a:p>
            <a:pPr lvl="1"/>
            <a:endParaRPr lang="en-US" b="1" dirty="0"/>
          </a:p>
          <a:p>
            <a:pPr marL="457200" lvl="1" indent="0">
              <a:buNone/>
            </a:pPr>
            <a:endParaRPr lang="en-US" b="1" dirty="0"/>
          </a:p>
          <a:p>
            <a:pPr marL="457200" lvl="1" indent="0">
              <a:buNone/>
            </a:pPr>
            <a:r>
              <a:rPr lang="en-US" sz="2000" dirty="0"/>
              <a:t>After activating the virtual environment, you can install PyTorch as described earlier</a:t>
            </a:r>
          </a:p>
          <a:p>
            <a:pPr marL="457200" lvl="1" indent="0">
              <a:buNone/>
            </a:pPr>
            <a:endParaRPr lang="en-US" dirty="0"/>
          </a:p>
          <a:p>
            <a:pPr marL="0" indent="0">
              <a:lnSpc>
                <a:spcPct val="100000"/>
              </a:lnSpc>
              <a:buNone/>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46CA45-F87E-5387-C569-342728543068}"/>
              </a:ext>
            </a:extLst>
          </p:cNvPr>
          <p:cNvPicPr>
            <a:picLocks noChangeAspect="1"/>
          </p:cNvPicPr>
          <p:nvPr/>
        </p:nvPicPr>
        <p:blipFill>
          <a:blip r:embed="rId4"/>
          <a:stretch>
            <a:fillRect/>
          </a:stretch>
        </p:blipFill>
        <p:spPr>
          <a:xfrm>
            <a:off x="1616764" y="3429000"/>
            <a:ext cx="9852191" cy="716189"/>
          </a:xfrm>
          <a:prstGeom prst="rect">
            <a:avLst/>
          </a:prstGeom>
        </p:spPr>
      </p:pic>
      <p:pic>
        <p:nvPicPr>
          <p:cNvPr id="8" name="Picture 7" descr="A close up of a logo&#10;&#10;Description automatically generated">
            <a:extLst>
              <a:ext uri="{FF2B5EF4-FFF2-40B4-BE49-F238E27FC236}">
                <a16:creationId xmlns:a16="http://schemas.microsoft.com/office/drawing/2014/main" id="{D5B26A13-F8C8-8150-E0C7-E7B1CED8B2BD}"/>
              </a:ext>
            </a:extLst>
          </p:cNvPr>
          <p:cNvPicPr>
            <a:picLocks noChangeAspect="1"/>
          </p:cNvPicPr>
          <p:nvPr/>
        </p:nvPicPr>
        <p:blipFill>
          <a:blip r:embed="rId5"/>
          <a:stretch>
            <a:fillRect/>
          </a:stretch>
        </p:blipFill>
        <p:spPr>
          <a:xfrm>
            <a:off x="1616764" y="4691062"/>
            <a:ext cx="6972300" cy="952500"/>
          </a:xfrm>
          <a:prstGeom prst="rect">
            <a:avLst/>
          </a:prstGeom>
        </p:spPr>
      </p:pic>
    </p:spTree>
    <p:extLst>
      <p:ext uri="{BB962C8B-B14F-4D97-AF65-F5344CB8AC3E}">
        <p14:creationId xmlns:p14="http://schemas.microsoft.com/office/powerpoint/2010/main" val="3739263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Setting up a Development Environment</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400" b="1" dirty="0"/>
              <a:t>Installing Essential Development Tools:</a:t>
            </a:r>
          </a:p>
          <a:p>
            <a:pPr marL="457200" lvl="1" indent="0">
              <a:buNone/>
            </a:pPr>
            <a:r>
              <a:rPr lang="en-US" sz="2000" dirty="0"/>
              <a:t>To enhance your development workflow, it’s helpful to install additional tools such as:</a:t>
            </a:r>
          </a:p>
          <a:p>
            <a:pPr lvl="1"/>
            <a:r>
              <a:rPr lang="en-US" sz="2000" b="1" dirty="0"/>
              <a:t>Jupyter Notebook:</a:t>
            </a:r>
            <a:r>
              <a:rPr lang="en-US" sz="2000" dirty="0"/>
              <a:t> For interactive coding:</a:t>
            </a:r>
          </a:p>
          <a:p>
            <a:pPr lvl="1"/>
            <a:endParaRPr lang="en-US" sz="2000" dirty="0"/>
          </a:p>
          <a:p>
            <a:pPr lvl="1"/>
            <a:endParaRPr lang="en-US" sz="2000" dirty="0"/>
          </a:p>
          <a:p>
            <a:pPr lvl="1"/>
            <a:r>
              <a:rPr lang="en-US" sz="2000" b="1" dirty="0"/>
              <a:t>Matplotlib:</a:t>
            </a:r>
            <a:r>
              <a:rPr lang="en-US" sz="2000" dirty="0"/>
              <a:t> For plotting and visualizing data:</a:t>
            </a:r>
          </a:p>
          <a:p>
            <a:pPr lvl="1"/>
            <a:endParaRPr lang="en-US" sz="2000" dirty="0"/>
          </a:p>
          <a:p>
            <a:pPr lvl="1"/>
            <a:endParaRPr lang="en-US" sz="2000" dirty="0"/>
          </a:p>
          <a:p>
            <a:pPr lvl="1"/>
            <a:r>
              <a:rPr lang="en-US" sz="2000" b="1" dirty="0"/>
              <a:t>IPython:</a:t>
            </a:r>
            <a:r>
              <a:rPr lang="en-US" sz="2000" dirty="0"/>
              <a:t> For a more powerful interactive Python shell:</a:t>
            </a:r>
          </a:p>
          <a:p>
            <a:pPr lvl="1"/>
            <a:endParaRPr lang="en-US" sz="2000" dirty="0"/>
          </a:p>
          <a:p>
            <a:pPr marL="457200" lvl="1" indent="0">
              <a:buNone/>
            </a:pPr>
            <a:endParaRPr lang="en-US" sz="2000" dirty="0"/>
          </a:p>
          <a:p>
            <a:pPr marL="0" indent="0">
              <a:buNone/>
            </a:pPr>
            <a:r>
              <a:rPr lang="en-US" sz="2000" dirty="0"/>
              <a:t>These tools help you write, test, and visualize your PyTorch code effectively.</a:t>
            </a:r>
          </a:p>
          <a:p>
            <a:pPr>
              <a:buFont typeface="Arial" panose="020B0604020202020204" pitchFamily="34" charset="0"/>
              <a:buChar char="•"/>
            </a:pPr>
            <a:endParaRPr lang="en-US" sz="2400" dirty="0"/>
          </a:p>
          <a:p>
            <a:pPr marL="0" indent="0">
              <a:lnSpc>
                <a:spcPct val="100000"/>
              </a:lnSpc>
              <a:buNone/>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automatically generated">
            <a:extLst>
              <a:ext uri="{FF2B5EF4-FFF2-40B4-BE49-F238E27FC236}">
                <a16:creationId xmlns:a16="http://schemas.microsoft.com/office/drawing/2014/main" id="{DD8FC238-0DF7-599F-7DDB-722348552329}"/>
              </a:ext>
            </a:extLst>
          </p:cNvPr>
          <p:cNvPicPr>
            <a:picLocks noChangeAspect="1"/>
          </p:cNvPicPr>
          <p:nvPr/>
        </p:nvPicPr>
        <p:blipFill>
          <a:blip r:embed="rId4"/>
          <a:stretch>
            <a:fillRect/>
          </a:stretch>
        </p:blipFill>
        <p:spPr>
          <a:xfrm>
            <a:off x="1581426" y="2842592"/>
            <a:ext cx="3860800" cy="533400"/>
          </a:xfrm>
          <a:prstGeom prst="rect">
            <a:avLst/>
          </a:prstGeom>
        </p:spPr>
      </p:pic>
      <p:pic>
        <p:nvPicPr>
          <p:cNvPr id="10" name="Picture 9">
            <a:extLst>
              <a:ext uri="{FF2B5EF4-FFF2-40B4-BE49-F238E27FC236}">
                <a16:creationId xmlns:a16="http://schemas.microsoft.com/office/drawing/2014/main" id="{94B3AB46-E231-7114-E347-2665C3932DDA}"/>
              </a:ext>
            </a:extLst>
          </p:cNvPr>
          <p:cNvPicPr>
            <a:picLocks noChangeAspect="1"/>
          </p:cNvPicPr>
          <p:nvPr/>
        </p:nvPicPr>
        <p:blipFill>
          <a:blip r:embed="rId5"/>
          <a:stretch>
            <a:fillRect/>
          </a:stretch>
        </p:blipFill>
        <p:spPr>
          <a:xfrm>
            <a:off x="1581426" y="3835689"/>
            <a:ext cx="4178300" cy="508000"/>
          </a:xfrm>
          <a:prstGeom prst="rect">
            <a:avLst/>
          </a:prstGeom>
        </p:spPr>
      </p:pic>
      <p:pic>
        <p:nvPicPr>
          <p:cNvPr id="12" name="Picture 11">
            <a:extLst>
              <a:ext uri="{FF2B5EF4-FFF2-40B4-BE49-F238E27FC236}">
                <a16:creationId xmlns:a16="http://schemas.microsoft.com/office/drawing/2014/main" id="{628F3603-CBE7-5CB8-6276-1116D14FF5CF}"/>
              </a:ext>
            </a:extLst>
          </p:cNvPr>
          <p:cNvPicPr>
            <a:picLocks noChangeAspect="1"/>
          </p:cNvPicPr>
          <p:nvPr/>
        </p:nvPicPr>
        <p:blipFill>
          <a:blip r:embed="rId6"/>
          <a:stretch>
            <a:fillRect/>
          </a:stretch>
        </p:blipFill>
        <p:spPr>
          <a:xfrm>
            <a:off x="1606826" y="4845240"/>
            <a:ext cx="3810000" cy="508000"/>
          </a:xfrm>
          <a:prstGeom prst="rect">
            <a:avLst/>
          </a:prstGeom>
        </p:spPr>
      </p:pic>
    </p:spTree>
    <p:extLst>
      <p:ext uri="{BB962C8B-B14F-4D97-AF65-F5344CB8AC3E}">
        <p14:creationId xmlns:p14="http://schemas.microsoft.com/office/powerpoint/2010/main" val="235469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What will we cover here?</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476955" y="1682927"/>
            <a:ext cx="5461002" cy="4619096"/>
          </a:xfrm>
        </p:spPr>
        <p:txBody>
          <a:bodyPr>
            <a:noAutofit/>
          </a:bodyPr>
          <a:lstStyle/>
          <a:p>
            <a:pPr marL="0" indent="0">
              <a:buNone/>
            </a:pPr>
            <a:r>
              <a:rPr lang="en-US" sz="1600" b="1" dirty="0">
                <a:solidFill>
                  <a:schemeClr val="accent2">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Beginner Level:</a:t>
            </a:r>
            <a:endParaRPr lang="en-US" sz="1600" dirty="0">
              <a:solidFill>
                <a:schemeClr val="accent2">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Introduction to PyTorch</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What is PyTorch?</a:t>
            </a: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Key features and advantages</a:t>
            </a: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PyTorch vs other frameworks</a:t>
            </a: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History and development</a:t>
            </a:r>
          </a:p>
          <a:p>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Getting Started with PyTorch</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Installation via pip or conda</a:t>
            </a: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Setting up a development environment</a:t>
            </a: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Running your first PyTorch program</a:t>
            </a:r>
          </a:p>
          <a:p>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Working with Tensors</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Understanding tensors: rank, shape, datatype</a:t>
            </a: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Creating tensors from data</a:t>
            </a: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Tensor operations: arithmetic, indexing, slicing</a:t>
            </a: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Broadcasting and in-place operations</a:t>
            </a:r>
          </a:p>
          <a:p>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Autograd and Dynamic Computation Graphs</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Introduction to autograd</a:t>
            </a: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Automatic differentiation with </a:t>
            </a:r>
            <a:r>
              <a:rPr lang="en-US" sz="1200" dirty="0" err="1">
                <a:effectLst/>
                <a:latin typeface="Helvetica Neue" panose="02000503000000020004" pitchFamily="2" charset="0"/>
                <a:ea typeface="Helvetica Neue" panose="02000503000000020004" pitchFamily="2" charset="0"/>
                <a:cs typeface="Helvetica Neue" panose="02000503000000020004" pitchFamily="2" charset="0"/>
              </a:rPr>
              <a:t>torch.autograd</a:t>
            </a:r>
            <a:endParaRPr lang="en-US" sz="12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Dynamic computation graphs in PyTorch</a:t>
            </a:r>
          </a:p>
          <a:p>
            <a:pPr marL="1200150" lvl="2" indent="-285750"/>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Content Placeholder 2">
            <a:extLst>
              <a:ext uri="{FF2B5EF4-FFF2-40B4-BE49-F238E27FC236}">
                <a16:creationId xmlns:a16="http://schemas.microsoft.com/office/drawing/2014/main" id="{8B8CA315-A2B3-9B73-86EF-361F6DE4FB3B}"/>
              </a:ext>
            </a:extLst>
          </p:cNvPr>
          <p:cNvSpPr txBox="1">
            <a:spLocks/>
          </p:cNvSpPr>
          <p:nvPr/>
        </p:nvSpPr>
        <p:spPr>
          <a:xfrm>
            <a:off x="6254044" y="1816806"/>
            <a:ext cx="5746045"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Building Simple Neural Networks</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Anatomy of a neural network</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Creating neural networks with </a:t>
            </a:r>
            <a:r>
              <a:rPr lang="en-US" sz="1200" dirty="0" err="1">
                <a:effectLst/>
                <a:latin typeface="Helvetica Neue" panose="02000503000000020004" pitchFamily="2" charset="0"/>
                <a:ea typeface="Helvetica Neue" panose="02000503000000020004" pitchFamily="2" charset="0"/>
                <a:cs typeface="Helvetica Neue" panose="02000503000000020004" pitchFamily="2" charset="0"/>
              </a:rPr>
              <a:t>torch.nn.Module</a:t>
            </a:r>
            <a:endParaRPr lang="en-US" sz="12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Training a neural network: forward pass, backward pass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Loss functions and optimizers in PyTorch</a:t>
            </a: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Loading and Preprocessing Data</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Loading data with </a:t>
            </a:r>
            <a:r>
              <a:rPr lang="en-US" sz="1200" dirty="0" err="1">
                <a:effectLst/>
                <a:latin typeface="Helvetica Neue" panose="02000503000000020004" pitchFamily="2" charset="0"/>
                <a:ea typeface="Helvetica Neue" panose="02000503000000020004" pitchFamily="2" charset="0"/>
                <a:cs typeface="Helvetica Neue" panose="02000503000000020004" pitchFamily="2" charset="0"/>
              </a:rPr>
              <a:t>torchvision.datasets</a:t>
            </a: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 and </a:t>
            </a:r>
            <a:r>
              <a:rPr lang="en-US" sz="1200" dirty="0" err="1">
                <a:effectLst/>
                <a:latin typeface="Helvetica Neue" panose="02000503000000020004" pitchFamily="2" charset="0"/>
                <a:ea typeface="Helvetica Neue" panose="02000503000000020004" pitchFamily="2" charset="0"/>
                <a:cs typeface="Helvetica Neue" panose="02000503000000020004" pitchFamily="2" charset="0"/>
              </a:rPr>
              <a:t>torch.utils.data.Dataset</a:t>
            </a:r>
            <a:endParaRPr lang="en-US" sz="12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Preprocessing techniques: normalization, resizing, transformations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Custom datasets and data loaders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Batch processing and iterating over datasets</a:t>
            </a: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Model Evaluation and Validation</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Understanding evaluation metrics: accuracy, precision, recall</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Validation techniques: train-validation split, k-fold cross-validation</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Monitoring model performance during training</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Handling overfitting and underfitting</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181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Running Your First PyTorch Program</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1800" dirty="0"/>
              <a:t>Now that you have PyTorch installed and your environment set up, it’s time to write and run your first PyTorch program. In this subsection, we will walk through a simple program that demonstrates some core PyTorch concepts, including tensor creation and basic operations.</a:t>
            </a:r>
          </a:p>
          <a:p>
            <a:r>
              <a:rPr lang="en-US" sz="1800" b="1" dirty="0"/>
              <a:t>Creating a Simple PyTorch Program:</a:t>
            </a:r>
          </a:p>
          <a:p>
            <a:pPr lvl="1"/>
            <a:r>
              <a:rPr lang="en-US" sz="1800" dirty="0"/>
              <a:t>Open your preferred code editor or Jupyter </a:t>
            </a:r>
            <a:br>
              <a:rPr lang="en-US" sz="1800" dirty="0"/>
            </a:br>
            <a:r>
              <a:rPr lang="en-US" sz="1800" dirty="0"/>
              <a:t>notebook and create a new Python file </a:t>
            </a:r>
            <a:br>
              <a:rPr lang="en-US" sz="1800" dirty="0"/>
            </a:br>
            <a:r>
              <a:rPr lang="en-US" sz="1800" dirty="0"/>
              <a:t>(e.g., </a:t>
            </a:r>
            <a:r>
              <a:rPr lang="en-US" sz="1800" dirty="0" err="1"/>
              <a:t>first_pytorch_program.py</a:t>
            </a:r>
            <a:r>
              <a:rPr lang="en-US" sz="1800" dirty="0"/>
              <a:t>).</a:t>
            </a:r>
          </a:p>
          <a:p>
            <a:pPr lvl="1"/>
            <a:r>
              <a:rPr lang="en-US" sz="1800" dirty="0"/>
              <a:t>Here’s a simple PyTorch program that </a:t>
            </a:r>
            <a:br>
              <a:rPr lang="en-US" sz="1800" dirty="0"/>
            </a:br>
            <a:r>
              <a:rPr lang="en-US" sz="1800" dirty="0"/>
              <a:t>demonstrates how to create a tensor, </a:t>
            </a:r>
            <a:br>
              <a:rPr lang="en-US" sz="1800" dirty="0"/>
            </a:br>
            <a:r>
              <a:rPr lang="en-US" sz="1800" dirty="0"/>
              <a:t>perform a matrix multiplication, and display</a:t>
            </a:r>
            <a:br>
              <a:rPr lang="en-US" sz="1800" dirty="0"/>
            </a:br>
            <a:r>
              <a:rPr lang="en-US" sz="1800" dirty="0"/>
              <a:t> the result:</a:t>
            </a:r>
          </a:p>
          <a:p>
            <a:pPr marL="0" indent="0">
              <a:lnSpc>
                <a:spcPct val="100000"/>
              </a:lnSpc>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code&#10;&#10;Description automatically generated">
            <a:extLst>
              <a:ext uri="{FF2B5EF4-FFF2-40B4-BE49-F238E27FC236}">
                <a16:creationId xmlns:a16="http://schemas.microsoft.com/office/drawing/2014/main" id="{25E67B4D-A7E3-63D9-0526-1F8B4D68355C}"/>
              </a:ext>
            </a:extLst>
          </p:cNvPr>
          <p:cNvPicPr>
            <a:picLocks noChangeAspect="1"/>
          </p:cNvPicPr>
          <p:nvPr/>
        </p:nvPicPr>
        <p:blipFill>
          <a:blip r:embed="rId3"/>
          <a:stretch>
            <a:fillRect/>
          </a:stretch>
        </p:blipFill>
        <p:spPr>
          <a:xfrm>
            <a:off x="6493565" y="2828487"/>
            <a:ext cx="5302249" cy="3876434"/>
          </a:xfrm>
          <a:prstGeom prst="rect">
            <a:avLst/>
          </a:prstGeom>
        </p:spPr>
      </p:pic>
    </p:spTree>
    <p:extLst>
      <p:ext uri="{BB962C8B-B14F-4D97-AF65-F5344CB8AC3E}">
        <p14:creationId xmlns:p14="http://schemas.microsoft.com/office/powerpoint/2010/main" val="1816383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Running Your First PyTorch Program</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400" b="1" dirty="0"/>
              <a:t>Running the Program</a:t>
            </a:r>
          </a:p>
          <a:p>
            <a:pPr lvl="1"/>
            <a:r>
              <a:rPr lang="en-US" sz="2000" dirty="0"/>
              <a:t>To run the program, simply execute the Python file in your terminal or use the run functionality of your IDE. If you’re using a Jupyter notebook, execute the code cell.</a:t>
            </a:r>
          </a:p>
          <a:p>
            <a:pPr lvl="1"/>
            <a:r>
              <a:rPr lang="en-US" sz="2000" dirty="0"/>
              <a:t>If everything is set up correctly, you should see the output similar to the following:</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screen&#10;&#10;Description automatically generated">
            <a:extLst>
              <a:ext uri="{FF2B5EF4-FFF2-40B4-BE49-F238E27FC236}">
                <a16:creationId xmlns:a16="http://schemas.microsoft.com/office/drawing/2014/main" id="{16EA138A-62FD-1912-FF3B-17B9E8E98BDC}"/>
              </a:ext>
            </a:extLst>
          </p:cNvPr>
          <p:cNvPicPr>
            <a:picLocks noChangeAspect="1"/>
          </p:cNvPicPr>
          <p:nvPr/>
        </p:nvPicPr>
        <p:blipFill>
          <a:blip r:embed="rId3"/>
          <a:stretch>
            <a:fillRect/>
          </a:stretch>
        </p:blipFill>
        <p:spPr>
          <a:xfrm>
            <a:off x="1484243" y="3144056"/>
            <a:ext cx="4391206" cy="3455527"/>
          </a:xfrm>
          <a:prstGeom prst="rect">
            <a:avLst/>
          </a:prstGeom>
        </p:spPr>
      </p:pic>
    </p:spTree>
    <p:extLst>
      <p:ext uri="{BB962C8B-B14F-4D97-AF65-F5344CB8AC3E}">
        <p14:creationId xmlns:p14="http://schemas.microsoft.com/office/powerpoint/2010/main" val="4118558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Running Your First PyTorch Program</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24948" y="1690688"/>
            <a:ext cx="10515600" cy="4619096"/>
          </a:xfrm>
        </p:spPr>
        <p:txBody>
          <a:bodyPr>
            <a:noAutofit/>
          </a:bodyPr>
          <a:lstStyle/>
          <a:p>
            <a:r>
              <a:rPr lang="en-US" sz="2400" b="1" dirty="0"/>
              <a:t>Exploring Further</a:t>
            </a:r>
          </a:p>
          <a:p>
            <a:pPr marL="457200" lvl="1" indent="0">
              <a:buNone/>
            </a:pPr>
            <a:r>
              <a:rPr lang="en-US" sz="2000" dirty="0"/>
              <a:t>To take it a step further, try creating different types of tensors (such as zeros, ones, or random tensors), performing element-wise operations, and moving tensors to the GPU if available. Here’s an example of moving a tensor to a GPU:</a:t>
            </a:r>
          </a:p>
          <a:p>
            <a:endParaRPr lang="en-US" sz="2400" b="1" dirty="0"/>
          </a:p>
          <a:p>
            <a:endParaRPr lang="en-US" sz="2400" b="1" dirty="0"/>
          </a:p>
          <a:p>
            <a:endParaRPr lang="en-US" sz="2400" b="1" dirty="0"/>
          </a:p>
          <a:p>
            <a:pPr marL="0" indent="0">
              <a:buNone/>
            </a:pPr>
            <a:endParaRPr lang="en-US" sz="2400" b="1" dirty="0"/>
          </a:p>
          <a:p>
            <a:pPr marL="0" indent="0">
              <a:buNone/>
            </a:pPr>
            <a:endParaRPr lang="en-US" sz="2400" b="1" dirty="0"/>
          </a:p>
          <a:p>
            <a:pPr marL="457200" lvl="1" indent="0">
              <a:buNone/>
            </a:pPr>
            <a:r>
              <a:rPr lang="en-US" sz="2000" dirty="0"/>
              <a:t>This will utilize the GPU for computations, which can significantly speed up training for larger models.</a:t>
            </a:r>
          </a:p>
          <a:p>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code&#10;&#10;Description automatically generated">
            <a:extLst>
              <a:ext uri="{FF2B5EF4-FFF2-40B4-BE49-F238E27FC236}">
                <a16:creationId xmlns:a16="http://schemas.microsoft.com/office/drawing/2014/main" id="{4D3B0D4E-AF11-0718-B487-822CE5D1D409}"/>
              </a:ext>
            </a:extLst>
          </p:cNvPr>
          <p:cNvPicPr>
            <a:picLocks noChangeAspect="1"/>
          </p:cNvPicPr>
          <p:nvPr/>
        </p:nvPicPr>
        <p:blipFill>
          <a:blip r:embed="rId3"/>
          <a:stretch>
            <a:fillRect/>
          </a:stretch>
        </p:blipFill>
        <p:spPr>
          <a:xfrm>
            <a:off x="1383472" y="3201781"/>
            <a:ext cx="6183520" cy="1858052"/>
          </a:xfrm>
          <a:prstGeom prst="rect">
            <a:avLst/>
          </a:prstGeom>
        </p:spPr>
      </p:pic>
    </p:spTree>
    <p:extLst>
      <p:ext uri="{BB962C8B-B14F-4D97-AF65-F5344CB8AC3E}">
        <p14:creationId xmlns:p14="http://schemas.microsoft.com/office/powerpoint/2010/main" val="115566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Working with Tensors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lnSpc>
                <a:spcPct val="100000"/>
              </a:lnSpc>
              <a:buNone/>
            </a:pPr>
            <a:r>
              <a:rPr lang="en-US" b="1" dirty="0"/>
              <a:t>Introduction</a:t>
            </a:r>
          </a:p>
          <a:p>
            <a:pPr>
              <a:lnSpc>
                <a:spcPct val="100000"/>
              </a:lnSpc>
            </a:pPr>
            <a:r>
              <a:rPr lang="en-US" sz="2400" dirty="0"/>
              <a:t>Tensors are the fundamental building blocks in PyTorch, much like arrays in NumPy but with additional capabilities tailored for deep learning. </a:t>
            </a:r>
          </a:p>
          <a:p>
            <a:pPr>
              <a:lnSpc>
                <a:spcPct val="100000"/>
              </a:lnSpc>
            </a:pPr>
            <a:r>
              <a:rPr lang="en-US" sz="2400" dirty="0"/>
              <a:t>Understanding how to work with tensors is crucial as they are used to represent inputs, outputs, weights, and everything in between in a neural network. </a:t>
            </a:r>
          </a:p>
          <a:p>
            <a:pPr>
              <a:lnSpc>
                <a:spcPct val="100000"/>
              </a:lnSpc>
            </a:pPr>
            <a:r>
              <a:rPr lang="en-US" sz="2400" dirty="0"/>
              <a:t>In this section, we will dive deep into the concept of tensors, exploring their structure, how to create them, and the various operations you can perform on them. </a:t>
            </a:r>
          </a:p>
          <a:p>
            <a:pPr>
              <a:lnSpc>
                <a:spcPct val="100000"/>
              </a:lnSpc>
            </a:pPr>
            <a:r>
              <a:rPr lang="en-US" sz="2400" dirty="0"/>
              <a:t>By the end of this section, you will have a strong grasp of how to manipulate tensors, which is essential for building and optimizing deep learning models.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195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4000" dirty="0"/>
              <a:t>Understanding Tensors: Rank, Shape, Datatype</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000" dirty="0"/>
              <a:t>Before diving into tensor creation and operations, it’s important to understand the basic attributes of tensors—rank, shape, and datatype.</a:t>
            </a:r>
          </a:p>
          <a:p>
            <a:r>
              <a:rPr lang="en-US" sz="2000" b="1" dirty="0"/>
              <a:t>Rank (or Dimensionality)</a:t>
            </a:r>
          </a:p>
          <a:p>
            <a:pPr lvl="1"/>
            <a:r>
              <a:rPr lang="en-US" sz="1800" b="1" dirty="0"/>
              <a:t>Definition:</a:t>
            </a:r>
            <a:r>
              <a:rPr lang="en-US" sz="1800" dirty="0"/>
              <a:t> The rank of a tensor refers to the number of dimensions it has. For example, a scalar is a tensor with rank 0, a vector is rank 1, a matrix is rank 2, and so on.</a:t>
            </a:r>
          </a:p>
          <a:p>
            <a:pPr marL="1200150" lvl="2" indent="-285750"/>
            <a:r>
              <a:rPr lang="en-US" sz="1800" b="1" dirty="0"/>
              <a:t>Rank 0:</a:t>
            </a:r>
            <a:r>
              <a:rPr lang="en-US" sz="1800" dirty="0"/>
              <a:t> Scalar (e.g., 3)</a:t>
            </a:r>
          </a:p>
          <a:p>
            <a:pPr marL="1200150" lvl="2" indent="-285750"/>
            <a:r>
              <a:rPr lang="en-US" sz="1800" b="1" dirty="0"/>
              <a:t>Rank 1:</a:t>
            </a:r>
            <a:r>
              <a:rPr lang="en-US" sz="1800" dirty="0"/>
              <a:t> Vector (e.g., [1, 2, 3])</a:t>
            </a:r>
          </a:p>
          <a:p>
            <a:pPr marL="1200150" lvl="2" indent="-285750"/>
            <a:r>
              <a:rPr lang="en-US" sz="1800" b="1" dirty="0"/>
              <a:t>Rank 2:</a:t>
            </a:r>
            <a:r>
              <a:rPr lang="en-US" sz="1800" dirty="0"/>
              <a:t> Matrix (e.g., [[1, 2, 3], [4, 5, 6]])</a:t>
            </a:r>
          </a:p>
          <a:p>
            <a:pPr marL="1200150" lvl="2" indent="-285750"/>
            <a:r>
              <a:rPr lang="en-US" sz="1800" b="1" dirty="0"/>
              <a:t>Higher Ranks:</a:t>
            </a:r>
            <a:r>
              <a:rPr lang="en-US" sz="1800" dirty="0"/>
              <a:t> Tensors can have higher ranks (3D, 4D, etc.) depending on the application (e.g., 3D tensors for RGB images, 4D tensors for batches of images).</a:t>
            </a:r>
          </a:p>
          <a:p>
            <a:r>
              <a:rPr lang="en-US" sz="2000" b="1" dirty="0"/>
              <a:t>Shape</a:t>
            </a:r>
          </a:p>
          <a:p>
            <a:pPr lvl="1"/>
            <a:r>
              <a:rPr lang="en-US" sz="1800" b="1" dirty="0"/>
              <a:t>Definition:</a:t>
            </a:r>
            <a:r>
              <a:rPr lang="en-US" sz="1800" dirty="0"/>
              <a:t> The shape of a tensor is a tuple that gives the size of each dimension. For example, a 2D tensor with shape (3, 4) represents a matrix with 3 rows and 4 columns.</a:t>
            </a:r>
          </a:p>
          <a:p>
            <a:pPr marL="1200150" lvl="2" indent="-285750"/>
            <a:r>
              <a:rPr lang="en-US" sz="1800" b="1" dirty="0"/>
              <a:t>Example:</a:t>
            </a:r>
            <a:r>
              <a:rPr lang="en-US" sz="1800" dirty="0"/>
              <a:t> A tensor with shape (2, 3, 4) would have 2 matrices of shape (3, 4) stacked together.</a:t>
            </a:r>
          </a:p>
          <a:p>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19268"/>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828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4000" dirty="0"/>
              <a:t>Understanding Tensors: Rank, Shape, Datatype</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400" b="1" dirty="0"/>
              <a:t>Datatype</a:t>
            </a:r>
          </a:p>
          <a:p>
            <a:pPr lvl="1"/>
            <a:r>
              <a:rPr lang="en-US" sz="1800" b="1" dirty="0"/>
              <a:t>Definition:</a:t>
            </a:r>
            <a:r>
              <a:rPr lang="en-US" sz="1800" dirty="0"/>
              <a:t> Tensors can store data of different types, such as integers, floats, or </a:t>
            </a:r>
            <a:r>
              <a:rPr lang="en-US" sz="1800" dirty="0" err="1"/>
              <a:t>booleans</a:t>
            </a:r>
            <a:r>
              <a:rPr lang="en-US" sz="1800" dirty="0"/>
              <a:t>. The datatype is important for precision and memory usage.</a:t>
            </a:r>
          </a:p>
          <a:p>
            <a:pPr marL="1200150" lvl="2" indent="-285750"/>
            <a:r>
              <a:rPr lang="en-US" sz="1800" b="1" dirty="0"/>
              <a:t>Common Datatypes:</a:t>
            </a:r>
            <a:r>
              <a:rPr lang="en-US" sz="1800" dirty="0"/>
              <a:t> torch.float32, torch.int64, </a:t>
            </a:r>
            <a:r>
              <a:rPr lang="en-US" sz="1800" dirty="0" err="1"/>
              <a:t>torch.bool</a:t>
            </a:r>
            <a:r>
              <a:rPr lang="en-US" sz="1800" dirty="0"/>
              <a:t>.</a:t>
            </a:r>
          </a:p>
          <a:p>
            <a:pPr marL="1200150" lvl="2" indent="-285750"/>
            <a:r>
              <a:rPr lang="en-US" sz="1800" b="1" dirty="0"/>
              <a:t>Example:</a:t>
            </a:r>
            <a:r>
              <a:rPr lang="en-US" sz="1800" dirty="0"/>
              <a:t> A tensor with </a:t>
            </a:r>
            <a:r>
              <a:rPr lang="en-US" sz="1800" dirty="0" err="1"/>
              <a:t>dtype</a:t>
            </a:r>
            <a:r>
              <a:rPr lang="en-US" sz="1800" dirty="0"/>
              <a:t>=torch.float32 would store 32-bit floating-point numbers.</a:t>
            </a:r>
          </a:p>
          <a:p>
            <a:endParaRPr lang="en-US" sz="2000" dirty="0"/>
          </a:p>
          <a:p>
            <a:pPr marL="0" indent="0">
              <a:buNone/>
            </a:pPr>
            <a:r>
              <a:rPr lang="en-US" sz="2000" dirty="0"/>
              <a:t>Understanding these attributes is crucial because they determine how tensors are stored in memory and how operations are applied to them.</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19268"/>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248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Creating Tensors from Data</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400" dirty="0"/>
              <a:t>Tensors can be created in various ways depending on the data you have and the requirements of your model. In this subsection, we will cover the most common methods to create tensors.</a:t>
            </a:r>
          </a:p>
          <a:p>
            <a:r>
              <a:rPr lang="en-US" sz="2200" b="1" dirty="0"/>
              <a:t>Creating Tensors from Lists or Arrays</a:t>
            </a:r>
          </a:p>
          <a:p>
            <a:pPr lvl="1"/>
            <a:r>
              <a:rPr lang="en-US" sz="2000" b="1" dirty="0"/>
              <a:t>From Lists:</a:t>
            </a:r>
            <a:r>
              <a:rPr lang="en-US" sz="2000" dirty="0"/>
              <a:t> You can easily convert Python lists or nested lists into PyTorch tensors using the </a:t>
            </a:r>
            <a:r>
              <a:rPr lang="en-US" sz="2000" dirty="0" err="1"/>
              <a:t>torch.tensor</a:t>
            </a:r>
            <a:r>
              <a:rPr lang="en-US" sz="2000" dirty="0"/>
              <a:t>() function.</a:t>
            </a:r>
          </a:p>
          <a:p>
            <a:pPr marL="1200150" lvl="2" indent="-285750"/>
            <a:r>
              <a:rPr lang="en-US" sz="1800" b="1" dirty="0"/>
              <a:t>Example:</a:t>
            </a:r>
          </a:p>
          <a:p>
            <a:pPr marL="1200150" lvl="2" indent="-285750"/>
            <a:endParaRPr lang="en-US" sz="1800" b="1" dirty="0"/>
          </a:p>
          <a:p>
            <a:pPr marL="1200150" lvl="2" indent="-285750"/>
            <a:endParaRPr lang="en-US" sz="1800" b="1" dirty="0"/>
          </a:p>
          <a:p>
            <a:pPr marL="742950" lvl="1" indent="-285750"/>
            <a:r>
              <a:rPr lang="en-US" sz="2000" b="1" dirty="0"/>
              <a:t>From NumPy Arrays:</a:t>
            </a:r>
            <a:r>
              <a:rPr lang="en-US" sz="2000" dirty="0"/>
              <a:t> Tensors can also be created from NumPy arrays, which is useful if you are transitioning from a NumPy-based codebase.</a:t>
            </a:r>
          </a:p>
          <a:p>
            <a:pPr marL="1200150" lvl="2" indent="-285750"/>
            <a:r>
              <a:rPr lang="en-US" sz="1800" b="1" dirty="0"/>
              <a:t>Example:</a:t>
            </a:r>
            <a:endParaRPr lang="en-US" sz="1800" dirty="0"/>
          </a:p>
          <a:p>
            <a:pPr marL="742950" lvl="1" indent="-285750"/>
            <a:endParaRPr lang="en-US" sz="22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F7F48F4-77BF-BABF-C23A-F235B8577610}"/>
              </a:ext>
            </a:extLst>
          </p:cNvPr>
          <p:cNvPicPr>
            <a:picLocks noChangeAspect="1"/>
          </p:cNvPicPr>
          <p:nvPr/>
        </p:nvPicPr>
        <p:blipFill>
          <a:blip r:embed="rId3"/>
          <a:stretch>
            <a:fillRect/>
          </a:stretch>
        </p:blipFill>
        <p:spPr>
          <a:xfrm>
            <a:off x="3250371" y="3851689"/>
            <a:ext cx="6595994" cy="782180"/>
          </a:xfrm>
          <a:prstGeom prst="rect">
            <a:avLst/>
          </a:prstGeom>
        </p:spPr>
      </p:pic>
      <p:pic>
        <p:nvPicPr>
          <p:cNvPr id="8" name="Picture 7" descr="A blue and white text&#10;&#10;Description automatically generated">
            <a:extLst>
              <a:ext uri="{FF2B5EF4-FFF2-40B4-BE49-F238E27FC236}">
                <a16:creationId xmlns:a16="http://schemas.microsoft.com/office/drawing/2014/main" id="{9F59EB96-EA08-D0F2-59C1-0C8BC64FE44F}"/>
              </a:ext>
            </a:extLst>
          </p:cNvPr>
          <p:cNvPicPr>
            <a:picLocks noChangeAspect="1"/>
          </p:cNvPicPr>
          <p:nvPr/>
        </p:nvPicPr>
        <p:blipFill>
          <a:blip r:embed="rId4"/>
          <a:stretch>
            <a:fillRect/>
          </a:stretch>
        </p:blipFill>
        <p:spPr>
          <a:xfrm>
            <a:off x="3197363" y="5353832"/>
            <a:ext cx="6595994" cy="1019775"/>
          </a:xfrm>
          <a:prstGeom prst="rect">
            <a:avLst/>
          </a:prstGeom>
        </p:spPr>
      </p:pic>
    </p:spTree>
    <p:extLst>
      <p:ext uri="{BB962C8B-B14F-4D97-AF65-F5344CB8AC3E}">
        <p14:creationId xmlns:p14="http://schemas.microsoft.com/office/powerpoint/2010/main" val="156466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Creating Tensors from Data</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200" b="1" dirty="0"/>
              <a:t>Creating Tensors with Specific Values</a:t>
            </a:r>
          </a:p>
          <a:p>
            <a:pPr lvl="1"/>
            <a:r>
              <a:rPr lang="en-US" sz="2000" b="1" dirty="0"/>
              <a:t>Zeros and Ones: </a:t>
            </a:r>
            <a:r>
              <a:rPr lang="en-US" sz="2000" dirty="0"/>
              <a:t>PyTorch provides functions to create tensors filled with zeros or ones, which are often used for initialization purposes.</a:t>
            </a:r>
          </a:p>
          <a:p>
            <a:pPr marL="1200150" lvl="2" indent="-285750"/>
            <a:r>
              <a:rPr lang="en-US" sz="1800" b="1" dirty="0"/>
              <a:t>Example:</a:t>
            </a:r>
          </a:p>
          <a:p>
            <a:pPr marL="1200150" lvl="2" indent="-285750"/>
            <a:endParaRPr lang="en-US" sz="1800" b="1" dirty="0"/>
          </a:p>
          <a:p>
            <a:pPr marL="1200150" lvl="2" indent="-285750"/>
            <a:endParaRPr lang="en-US" sz="1800" b="1" dirty="0"/>
          </a:p>
          <a:p>
            <a:pPr marL="1200150" lvl="2" indent="-285750"/>
            <a:endParaRPr lang="en-US" sz="1800" b="1" dirty="0"/>
          </a:p>
          <a:p>
            <a:pPr marL="1200150" lvl="2" indent="-285750"/>
            <a:endParaRPr lang="en-US" sz="1800" b="1" dirty="0"/>
          </a:p>
          <a:p>
            <a:pPr marL="742950" lvl="1" indent="-285750"/>
            <a:r>
              <a:rPr lang="en-US" sz="2000" b="1" dirty="0"/>
              <a:t>Random Tensors:</a:t>
            </a:r>
            <a:r>
              <a:rPr lang="en-US" sz="2000" dirty="0"/>
              <a:t> Random tensors are commonly used for initializing weights in neural networks.</a:t>
            </a:r>
          </a:p>
          <a:p>
            <a:pPr marL="1200150" lvl="2" indent="-285750"/>
            <a:r>
              <a:rPr lang="en-US" sz="1800" b="1" dirty="0"/>
              <a:t>Example:</a:t>
            </a:r>
            <a:endParaRPr lang="en-US" sz="1800" dirty="0"/>
          </a:p>
          <a:p>
            <a:pPr marL="742950" lvl="1" indent="-285750"/>
            <a:endParaRPr lang="en-US" sz="22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background with white text&#10;&#10;Description automatically generated">
            <a:extLst>
              <a:ext uri="{FF2B5EF4-FFF2-40B4-BE49-F238E27FC236}">
                <a16:creationId xmlns:a16="http://schemas.microsoft.com/office/drawing/2014/main" id="{39EB15D0-8D50-ACB1-AE0F-268346B75580}"/>
              </a:ext>
            </a:extLst>
          </p:cNvPr>
          <p:cNvPicPr>
            <a:picLocks noChangeAspect="1"/>
          </p:cNvPicPr>
          <p:nvPr/>
        </p:nvPicPr>
        <p:blipFill>
          <a:blip r:embed="rId3"/>
          <a:stretch>
            <a:fillRect/>
          </a:stretch>
        </p:blipFill>
        <p:spPr>
          <a:xfrm>
            <a:off x="2139950" y="3096672"/>
            <a:ext cx="5473700" cy="825500"/>
          </a:xfrm>
          <a:prstGeom prst="rect">
            <a:avLst/>
          </a:prstGeom>
        </p:spPr>
      </p:pic>
      <p:pic>
        <p:nvPicPr>
          <p:cNvPr id="10" name="Picture 9">
            <a:extLst>
              <a:ext uri="{FF2B5EF4-FFF2-40B4-BE49-F238E27FC236}">
                <a16:creationId xmlns:a16="http://schemas.microsoft.com/office/drawing/2014/main" id="{DF3B5C95-F08B-87C0-B1E2-B9A46BC77D5F}"/>
              </a:ext>
            </a:extLst>
          </p:cNvPr>
          <p:cNvPicPr>
            <a:picLocks noChangeAspect="1"/>
          </p:cNvPicPr>
          <p:nvPr/>
        </p:nvPicPr>
        <p:blipFill>
          <a:blip r:embed="rId4"/>
          <a:stretch>
            <a:fillRect/>
          </a:stretch>
        </p:blipFill>
        <p:spPr>
          <a:xfrm>
            <a:off x="838200" y="5328157"/>
            <a:ext cx="10717645" cy="661826"/>
          </a:xfrm>
          <a:prstGeom prst="rect">
            <a:avLst/>
          </a:prstGeom>
        </p:spPr>
      </p:pic>
    </p:spTree>
    <p:extLst>
      <p:ext uri="{BB962C8B-B14F-4D97-AF65-F5344CB8AC3E}">
        <p14:creationId xmlns:p14="http://schemas.microsoft.com/office/powerpoint/2010/main" val="1989573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Creating Tensors from Data</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200" b="1" dirty="0"/>
              <a:t>Specifying Datatypes and Devices</a:t>
            </a:r>
          </a:p>
          <a:p>
            <a:pPr lvl="1"/>
            <a:r>
              <a:rPr lang="en-US" sz="2000" b="1" dirty="0"/>
              <a:t>Datatype: </a:t>
            </a:r>
            <a:r>
              <a:rPr lang="en-US" sz="2000" dirty="0"/>
              <a:t>When creating a tensor, you can specify its datatype using the </a:t>
            </a:r>
            <a:r>
              <a:rPr lang="en-US" sz="2000" dirty="0" err="1"/>
              <a:t>dtype</a:t>
            </a:r>
            <a:r>
              <a:rPr lang="en-US" sz="2000" dirty="0"/>
              <a:t> argument.</a:t>
            </a:r>
          </a:p>
          <a:p>
            <a:pPr marL="1200150" lvl="2" indent="-285750"/>
            <a:r>
              <a:rPr lang="en-US" sz="1800" b="1" dirty="0"/>
              <a:t>Example:</a:t>
            </a:r>
          </a:p>
          <a:p>
            <a:pPr marL="1200150" lvl="2" indent="-285750"/>
            <a:endParaRPr lang="en-US" sz="1800" b="1" dirty="0"/>
          </a:p>
          <a:p>
            <a:pPr marL="914400" lvl="2" indent="0">
              <a:buNone/>
            </a:pPr>
            <a:br>
              <a:rPr lang="en-US" sz="1800" b="1" dirty="0"/>
            </a:br>
            <a:endParaRPr lang="en-US" sz="1800" b="1" dirty="0"/>
          </a:p>
          <a:p>
            <a:pPr marL="742950" lvl="1" indent="-285750"/>
            <a:r>
              <a:rPr lang="en-US" sz="2000" b="1" dirty="0"/>
              <a:t>Device (CPU/GPU): </a:t>
            </a:r>
            <a:r>
              <a:rPr lang="en-US" sz="2000" dirty="0"/>
              <a:t>Tensors can be created directly on a GPU if available, which is crucial for performance in deep learning tasks.</a:t>
            </a:r>
          </a:p>
          <a:p>
            <a:pPr marL="1200150" lvl="2" indent="-285750"/>
            <a:r>
              <a:rPr lang="en-US" sz="1800" b="1" dirty="0"/>
              <a:t>Example:</a:t>
            </a:r>
            <a:endParaRPr lang="en-US" sz="1800" dirty="0"/>
          </a:p>
          <a:p>
            <a:pPr marL="742950" lvl="1" indent="-285750"/>
            <a:endParaRPr lang="en-US" sz="22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B20462-85E0-9037-CE2C-1003DC40E26E}"/>
              </a:ext>
            </a:extLst>
          </p:cNvPr>
          <p:cNvPicPr>
            <a:picLocks noChangeAspect="1"/>
          </p:cNvPicPr>
          <p:nvPr/>
        </p:nvPicPr>
        <p:blipFill>
          <a:blip r:embed="rId3"/>
          <a:stretch>
            <a:fillRect/>
          </a:stretch>
        </p:blipFill>
        <p:spPr>
          <a:xfrm>
            <a:off x="1416724" y="3062943"/>
            <a:ext cx="10067180" cy="578302"/>
          </a:xfrm>
          <a:prstGeom prst="rect">
            <a:avLst/>
          </a:prstGeom>
        </p:spPr>
      </p:pic>
      <p:pic>
        <p:nvPicPr>
          <p:cNvPr id="9" name="Picture 8">
            <a:extLst>
              <a:ext uri="{FF2B5EF4-FFF2-40B4-BE49-F238E27FC236}">
                <a16:creationId xmlns:a16="http://schemas.microsoft.com/office/drawing/2014/main" id="{B531E569-1310-C26A-FAF9-77A18F98EE2E}"/>
              </a:ext>
            </a:extLst>
          </p:cNvPr>
          <p:cNvPicPr>
            <a:picLocks noChangeAspect="1"/>
          </p:cNvPicPr>
          <p:nvPr/>
        </p:nvPicPr>
        <p:blipFill>
          <a:blip r:embed="rId4"/>
          <a:stretch>
            <a:fillRect/>
          </a:stretch>
        </p:blipFill>
        <p:spPr>
          <a:xfrm>
            <a:off x="1960063" y="4895389"/>
            <a:ext cx="7772400" cy="578303"/>
          </a:xfrm>
          <a:prstGeom prst="rect">
            <a:avLst/>
          </a:prstGeom>
        </p:spPr>
      </p:pic>
    </p:spTree>
    <p:extLst>
      <p:ext uri="{BB962C8B-B14F-4D97-AF65-F5344CB8AC3E}">
        <p14:creationId xmlns:p14="http://schemas.microsoft.com/office/powerpoint/2010/main" val="1911079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4000" dirty="0"/>
              <a:t>Tensor Operations: Arithmetic, Indexing, Slicing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000" dirty="0"/>
              <a:t>Once tensors are created, various operations can be performed on them. This subsection covers the basics of arithmetic operations, indexing, and slicing, which are essential for manipulating and extracting data from tensors.</a:t>
            </a:r>
          </a:p>
          <a:p>
            <a:r>
              <a:rPr lang="en-US" sz="2000" b="1" dirty="0"/>
              <a:t>Arithmetic Operations</a:t>
            </a:r>
          </a:p>
          <a:p>
            <a:pPr lvl="1"/>
            <a:r>
              <a:rPr lang="en-US" sz="1600" b="1" dirty="0"/>
              <a:t>Element-wise Operations:</a:t>
            </a:r>
            <a:r>
              <a:rPr lang="en-US" sz="1600" dirty="0"/>
              <a:t> PyTorch supports element-wise arithmetic operations such as addition, subtraction, multiplication, and division.</a:t>
            </a:r>
          </a:p>
          <a:p>
            <a:pPr marL="1200150" lvl="2" indent="-285750"/>
            <a:r>
              <a:rPr lang="en-US" sz="1600" b="1" dirty="0"/>
              <a:t>Example:</a:t>
            </a:r>
          </a:p>
          <a:p>
            <a:pPr marL="914400" lvl="2" indent="0">
              <a:buNone/>
            </a:pPr>
            <a:endParaRPr lang="en-US" sz="1600" b="1" dirty="0"/>
          </a:p>
          <a:p>
            <a:pPr marL="914400" lvl="2" indent="0">
              <a:buNone/>
            </a:pPr>
            <a:endParaRPr lang="en-US" sz="1600" b="1" dirty="0"/>
          </a:p>
          <a:p>
            <a:pPr marL="914400" lvl="2" indent="0">
              <a:buNone/>
            </a:pPr>
            <a:endParaRPr lang="en-US" sz="1600" b="1" dirty="0"/>
          </a:p>
          <a:p>
            <a:pPr marL="285750" indent="-285750"/>
            <a:r>
              <a:rPr lang="en-US" sz="2000" b="1" dirty="0"/>
              <a:t>Matrix Multiplication:</a:t>
            </a:r>
            <a:r>
              <a:rPr lang="en-US" sz="2000" dirty="0"/>
              <a:t> Matrix multiplication is a key operation in neural networks and can be performed using </a:t>
            </a:r>
            <a:r>
              <a:rPr lang="en-US" sz="2000" dirty="0" err="1"/>
              <a:t>torch.matmul</a:t>
            </a:r>
            <a:r>
              <a:rPr lang="en-US" sz="2000" dirty="0"/>
              <a:t>() or the @ operator.</a:t>
            </a:r>
          </a:p>
          <a:p>
            <a:pPr marL="1200150" lvl="2" indent="-285750"/>
            <a:r>
              <a:rPr lang="en-US" sz="1600" b="1" dirty="0"/>
              <a:t>Example:</a:t>
            </a:r>
            <a:endParaRPr lang="en-US" sz="1600" dirty="0"/>
          </a:p>
          <a:p>
            <a:pPr marL="285750" indent="-285750"/>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3252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9A58BD0-2D8C-3309-F914-22A0FC218305}"/>
              </a:ext>
            </a:extLst>
          </p:cNvPr>
          <p:cNvPicPr>
            <a:picLocks noChangeAspect="1"/>
          </p:cNvPicPr>
          <p:nvPr/>
        </p:nvPicPr>
        <p:blipFill>
          <a:blip r:embed="rId3"/>
          <a:stretch>
            <a:fillRect/>
          </a:stretch>
        </p:blipFill>
        <p:spPr>
          <a:xfrm>
            <a:off x="3093876" y="3535979"/>
            <a:ext cx="8228592" cy="983012"/>
          </a:xfrm>
          <a:prstGeom prst="rect">
            <a:avLst/>
          </a:prstGeom>
        </p:spPr>
      </p:pic>
      <p:pic>
        <p:nvPicPr>
          <p:cNvPr id="8" name="Picture 7" descr="A blue and white text&#10;&#10;Description automatically generated">
            <a:extLst>
              <a:ext uri="{FF2B5EF4-FFF2-40B4-BE49-F238E27FC236}">
                <a16:creationId xmlns:a16="http://schemas.microsoft.com/office/drawing/2014/main" id="{E8358630-6391-DED3-56AC-49575FC1A6B8}"/>
              </a:ext>
            </a:extLst>
          </p:cNvPr>
          <p:cNvPicPr>
            <a:picLocks noChangeAspect="1"/>
          </p:cNvPicPr>
          <p:nvPr/>
        </p:nvPicPr>
        <p:blipFill>
          <a:blip r:embed="rId4"/>
          <a:stretch>
            <a:fillRect/>
          </a:stretch>
        </p:blipFill>
        <p:spPr>
          <a:xfrm>
            <a:off x="3093876" y="5318178"/>
            <a:ext cx="6112753" cy="983012"/>
          </a:xfrm>
          <a:prstGeom prst="rect">
            <a:avLst/>
          </a:prstGeom>
        </p:spPr>
      </p:pic>
    </p:spTree>
    <p:extLst>
      <p:ext uri="{BB962C8B-B14F-4D97-AF65-F5344CB8AC3E}">
        <p14:creationId xmlns:p14="http://schemas.microsoft.com/office/powerpoint/2010/main" val="775603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What will we cover here?</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476955" y="1682927"/>
            <a:ext cx="5257800" cy="4619096"/>
          </a:xfrm>
        </p:spPr>
        <p:txBody>
          <a:bodyPr>
            <a:noAutofit/>
          </a:bodyPr>
          <a:lstStyle/>
          <a:p>
            <a:pPr marL="0" indent="0">
              <a:buNone/>
            </a:pPr>
            <a:r>
              <a:rPr lang="en-US" sz="1600" b="1" dirty="0">
                <a:solidFill>
                  <a:schemeClr val="accent2">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Intermediate Level:</a:t>
            </a:r>
            <a:endParaRPr lang="en-US" sz="1600" dirty="0">
              <a:solidFill>
                <a:schemeClr val="accent2">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Advanced Neural Network Architectures</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Convolutional Neural Networks (CNNs)</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Convolutional layers and filters</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Pooling layers: max pooling, average pooling</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Common CNN architectures: </a:t>
            </a:r>
            <a:r>
              <a:rPr lang="en-US" sz="1100" dirty="0" err="1">
                <a:effectLst/>
                <a:latin typeface="Helvetica Neue" panose="02000503000000020004" pitchFamily="2" charset="0"/>
                <a:ea typeface="Helvetica Neue" panose="02000503000000020004" pitchFamily="2" charset="0"/>
                <a:cs typeface="Helvetica Neue" panose="02000503000000020004" pitchFamily="2" charset="0"/>
              </a:rPr>
              <a:t>LeNet</a:t>
            </a: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sz="1100" dirty="0" err="1">
                <a:effectLst/>
                <a:latin typeface="Helvetica Neue" panose="02000503000000020004" pitchFamily="2" charset="0"/>
                <a:ea typeface="Helvetica Neue" panose="02000503000000020004" pitchFamily="2" charset="0"/>
                <a:cs typeface="Helvetica Neue" panose="02000503000000020004" pitchFamily="2" charset="0"/>
              </a:rPr>
              <a:t>AlexNet</a:t>
            </a: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 VGG, </a:t>
            </a:r>
            <a:r>
              <a:rPr lang="en-US" sz="1100" dirty="0" err="1">
                <a:effectLst/>
                <a:latin typeface="Helvetica Neue" panose="02000503000000020004" pitchFamily="2" charset="0"/>
                <a:ea typeface="Helvetica Neue" panose="02000503000000020004" pitchFamily="2" charset="0"/>
                <a:cs typeface="Helvetica Neue" panose="02000503000000020004" pitchFamily="2" charset="0"/>
              </a:rPr>
              <a:t>ResNet</a:t>
            </a:r>
            <a:endParaRPr lang="en-US" sz="11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Recurrent Neural Networks (RNNs) and LSTMs</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Understanding sequential data</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LSTM architecture and operations</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Applications in natural language processing and time series analysis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Transformer Networks</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Self-attention mechanism</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Transformer architecture</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Applications in natural language processing</a:t>
            </a: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Transfer Learning and Fine-Tuning</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Introduction to transfer learning</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Using pre-trained models from torchvision and Hugging Face Transformers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Fine-tuning models for domain-specific tasks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Feature extraction vs fine-tuning strategies</a:t>
            </a:r>
          </a:p>
        </p:txBody>
      </p:sp>
      <p:sp>
        <p:nvSpPr>
          <p:cNvPr id="4" name="Content Placeholder 2">
            <a:extLst>
              <a:ext uri="{FF2B5EF4-FFF2-40B4-BE49-F238E27FC236}">
                <a16:creationId xmlns:a16="http://schemas.microsoft.com/office/drawing/2014/main" id="{8B8CA315-A2B3-9B73-86EF-361F6DE4FB3B}"/>
              </a:ext>
            </a:extLst>
          </p:cNvPr>
          <p:cNvSpPr txBox="1">
            <a:spLocks/>
          </p:cNvSpPr>
          <p:nvPr/>
        </p:nvSpPr>
        <p:spPr>
          <a:xfrm>
            <a:off x="6254044" y="1950685"/>
            <a:ext cx="5746045"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Handling Complex Data</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Image data augmentation techniques</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Random cropping, flipping, rotation</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Color jittering, brightness/contrast adjustments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Text data preprocessing and tokenization</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Tokenization methods: word-level, character-level</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Handling sequences of variable length</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Time series data handling</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Temporal convolutions and recurrent architectures</a:t>
            </a:r>
          </a:p>
          <a:p>
            <a:pPr marL="1143000" lvl="2" indent="-22860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Feature engineering for time series forecasting</a:t>
            </a: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Model Deployment and Production</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Saving and loading models with </a:t>
            </a:r>
            <a:r>
              <a:rPr lang="en-US" sz="1100" dirty="0" err="1">
                <a:effectLst/>
                <a:latin typeface="Helvetica Neue" panose="02000503000000020004" pitchFamily="2" charset="0"/>
                <a:ea typeface="Helvetica Neue" panose="02000503000000020004" pitchFamily="2" charset="0"/>
                <a:cs typeface="Helvetica Neue" panose="02000503000000020004" pitchFamily="2" charset="0"/>
              </a:rPr>
              <a:t>torch.save</a:t>
            </a: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 and </a:t>
            </a:r>
            <a:r>
              <a:rPr lang="en-US" sz="1100" dirty="0" err="1">
                <a:effectLst/>
                <a:latin typeface="Helvetica Neue" panose="02000503000000020004" pitchFamily="2" charset="0"/>
                <a:ea typeface="Helvetica Neue" panose="02000503000000020004" pitchFamily="2" charset="0"/>
                <a:cs typeface="Helvetica Neue" panose="02000503000000020004" pitchFamily="2" charset="0"/>
              </a:rPr>
              <a:t>torch.load</a:t>
            </a: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Model serialization and deployment with </a:t>
            </a:r>
            <a:r>
              <a:rPr lang="en-US" sz="1100" dirty="0" err="1">
                <a:effectLst/>
                <a:latin typeface="Helvetica Neue" panose="02000503000000020004" pitchFamily="2" charset="0"/>
                <a:ea typeface="Helvetica Neue" panose="02000503000000020004" pitchFamily="2" charset="0"/>
                <a:cs typeface="Helvetica Neue" panose="02000503000000020004" pitchFamily="2" charset="0"/>
              </a:rPr>
              <a:t>TorchScript</a:t>
            </a: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 and ONNX</a:t>
            </a:r>
          </a:p>
          <a:p>
            <a:pPr marL="742950" lvl="1" indent="-28575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Serving PyTorch models with Flask, FastAPI, and AWS Lambda</a:t>
            </a:r>
          </a:p>
          <a:p>
            <a:pPr marL="742950" lvl="1" indent="-28575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Model monitoring and versioning in production</a:t>
            </a: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Debugging and Troubleshooting</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Understanding common PyTorch errors and warnings</a:t>
            </a:r>
          </a:p>
          <a:p>
            <a:pPr marL="742950" lvl="1" indent="-28575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Debugging techniques: printing tensors, using PyTorch debugger (</a:t>
            </a:r>
            <a:r>
              <a:rPr lang="en-US" sz="1100" dirty="0" err="1">
                <a:effectLst/>
                <a:latin typeface="Helvetica Neue" panose="02000503000000020004" pitchFamily="2" charset="0"/>
                <a:ea typeface="Helvetica Neue" panose="02000503000000020004" pitchFamily="2" charset="0"/>
                <a:cs typeface="Helvetica Neue" panose="02000503000000020004" pitchFamily="2" charset="0"/>
              </a:rPr>
              <a:t>pdb</a:t>
            </a: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Handling numerical stability issues: NaNs, infinities</a:t>
            </a:r>
          </a:p>
          <a:p>
            <a:pPr marL="742950" lvl="1" indent="-285750">
              <a:buFont typeface="Arial" panose="020B0604020202020204" pitchFamily="34" charset="0"/>
              <a:buChar char="•"/>
            </a:pPr>
            <a:r>
              <a:rPr lang="en-US" sz="1100" dirty="0">
                <a:effectLst/>
                <a:latin typeface="Helvetica Neue" panose="02000503000000020004" pitchFamily="2" charset="0"/>
                <a:ea typeface="Helvetica Neue" panose="02000503000000020004" pitchFamily="2" charset="0"/>
                <a:cs typeface="Helvetica Neue" panose="02000503000000020004" pitchFamily="2" charset="0"/>
              </a:rPr>
              <a:t>Profiling and optimizing PyTorch code</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52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4000" dirty="0"/>
              <a:t>Tensor Operations: Arithmetic, Indexing, Slicing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000" b="1" dirty="0"/>
              <a:t>Indexing</a:t>
            </a:r>
          </a:p>
          <a:p>
            <a:pPr lvl="1"/>
            <a:r>
              <a:rPr lang="en-US" sz="1600" b="1" dirty="0"/>
              <a:t>Single Element Access:</a:t>
            </a:r>
            <a:r>
              <a:rPr lang="en-US" sz="1600" dirty="0"/>
              <a:t> Similar to Python lists or NumPy arrays, you can access individual elements of a tensor using square brackets.</a:t>
            </a:r>
          </a:p>
          <a:p>
            <a:pPr marL="1200150" lvl="2" indent="-285750"/>
            <a:r>
              <a:rPr lang="en-US" sz="1600" b="1" dirty="0"/>
              <a:t>Example:</a:t>
            </a:r>
          </a:p>
          <a:p>
            <a:pPr marL="0" indent="0">
              <a:buNone/>
            </a:pPr>
            <a:endParaRPr lang="en-US" sz="2000" b="1" dirty="0"/>
          </a:p>
          <a:p>
            <a:r>
              <a:rPr lang="en-US" sz="2000" b="1" dirty="0"/>
              <a:t>Slicing</a:t>
            </a:r>
          </a:p>
          <a:p>
            <a:pPr lvl="1"/>
            <a:r>
              <a:rPr lang="en-US" sz="1600" b="1" dirty="0"/>
              <a:t>Sub-tensors:</a:t>
            </a:r>
            <a:r>
              <a:rPr lang="en-US" sz="1600" dirty="0"/>
              <a:t> You can extract sub-tensors by specifying ranges of indices, similar to slicing in Python.</a:t>
            </a:r>
          </a:p>
          <a:p>
            <a:pPr marL="1200150" lvl="2" indent="-285750"/>
            <a:r>
              <a:rPr lang="en-US" sz="1600" b="1" dirty="0"/>
              <a:t>Example:</a:t>
            </a:r>
          </a:p>
          <a:p>
            <a:pPr marL="1200150" lvl="2" indent="-285750"/>
            <a:endParaRPr lang="en-US" sz="1600" b="1" dirty="0"/>
          </a:p>
          <a:p>
            <a:pPr marL="1200150" lvl="2" indent="-285750"/>
            <a:endParaRPr lang="en-US" sz="1600" b="1" dirty="0"/>
          </a:p>
          <a:p>
            <a:pPr marL="742950" lvl="1" indent="-285750"/>
            <a:r>
              <a:rPr lang="en-US" sz="1600" b="1" dirty="0"/>
              <a:t>Advanced Indexing:</a:t>
            </a:r>
            <a:r>
              <a:rPr lang="en-US" sz="1600" dirty="0"/>
              <a:t> PyTorch also supports advanced indexing, such as selecting specific rows or columns using lists of indices.</a:t>
            </a:r>
          </a:p>
          <a:p>
            <a:pPr marL="1200150" lvl="2" indent="-285750"/>
            <a:r>
              <a:rPr lang="en-US" sz="1600" b="1" dirty="0"/>
              <a:t>Example:</a:t>
            </a:r>
            <a:endParaRPr lang="en-US" sz="1600" dirty="0"/>
          </a:p>
          <a:p>
            <a:pPr marL="285750" indent="-285750"/>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3252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3797C50-632E-00E3-448C-983DB4CEFCCD}"/>
              </a:ext>
            </a:extLst>
          </p:cNvPr>
          <p:cNvPicPr>
            <a:picLocks noChangeAspect="1"/>
          </p:cNvPicPr>
          <p:nvPr/>
        </p:nvPicPr>
        <p:blipFill>
          <a:blip r:embed="rId3"/>
          <a:stretch>
            <a:fillRect/>
          </a:stretch>
        </p:blipFill>
        <p:spPr>
          <a:xfrm>
            <a:off x="3093876" y="2575983"/>
            <a:ext cx="7772400" cy="607949"/>
          </a:xfrm>
          <a:prstGeom prst="rect">
            <a:avLst/>
          </a:prstGeom>
        </p:spPr>
      </p:pic>
      <p:pic>
        <p:nvPicPr>
          <p:cNvPr id="10" name="Picture 9">
            <a:extLst>
              <a:ext uri="{FF2B5EF4-FFF2-40B4-BE49-F238E27FC236}">
                <a16:creationId xmlns:a16="http://schemas.microsoft.com/office/drawing/2014/main" id="{1D6FFB8A-FB5E-FC9B-5136-D4926B895987}"/>
              </a:ext>
            </a:extLst>
          </p:cNvPr>
          <p:cNvPicPr>
            <a:picLocks noChangeAspect="1"/>
          </p:cNvPicPr>
          <p:nvPr/>
        </p:nvPicPr>
        <p:blipFill>
          <a:blip r:embed="rId4"/>
          <a:stretch>
            <a:fillRect/>
          </a:stretch>
        </p:blipFill>
        <p:spPr>
          <a:xfrm>
            <a:off x="2072907" y="4228698"/>
            <a:ext cx="7772400" cy="518160"/>
          </a:xfrm>
          <a:prstGeom prst="rect">
            <a:avLst/>
          </a:prstGeom>
        </p:spPr>
      </p:pic>
      <p:pic>
        <p:nvPicPr>
          <p:cNvPr id="12" name="Picture 11">
            <a:extLst>
              <a:ext uri="{FF2B5EF4-FFF2-40B4-BE49-F238E27FC236}">
                <a16:creationId xmlns:a16="http://schemas.microsoft.com/office/drawing/2014/main" id="{117F3FAA-9597-0FC5-259C-815C763063B4}"/>
              </a:ext>
            </a:extLst>
          </p:cNvPr>
          <p:cNvPicPr>
            <a:picLocks noChangeAspect="1"/>
          </p:cNvPicPr>
          <p:nvPr/>
        </p:nvPicPr>
        <p:blipFill>
          <a:blip r:embed="rId5"/>
          <a:stretch>
            <a:fillRect/>
          </a:stretch>
        </p:blipFill>
        <p:spPr>
          <a:xfrm>
            <a:off x="2072907" y="5591845"/>
            <a:ext cx="7772400" cy="585406"/>
          </a:xfrm>
          <a:prstGeom prst="rect">
            <a:avLst/>
          </a:prstGeom>
        </p:spPr>
      </p:pic>
    </p:spTree>
    <p:extLst>
      <p:ext uri="{BB962C8B-B14F-4D97-AF65-F5344CB8AC3E}">
        <p14:creationId xmlns:p14="http://schemas.microsoft.com/office/powerpoint/2010/main" val="2204595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Broadcasting and In-Place Operations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000" dirty="0"/>
              <a:t>In this subsection, we’ll explore more advanced tensor operations, including broadcasting, which allows for efficient computation with tensors of different shapes, and in-place operations, which modify tensors without creating new ones.</a:t>
            </a:r>
          </a:p>
          <a:p>
            <a:r>
              <a:rPr lang="en-US" sz="2000" b="1" dirty="0"/>
              <a:t>Broadcasting</a:t>
            </a:r>
          </a:p>
          <a:p>
            <a:pPr lvl="1"/>
            <a:r>
              <a:rPr lang="en-US" sz="1600" b="1" dirty="0"/>
              <a:t>Concept:</a:t>
            </a:r>
            <a:r>
              <a:rPr lang="en-US" sz="1600" dirty="0"/>
              <a:t> Broadcasting is a technique used by PyTorch to perform operations on tensors of different shapes. The smaller tensor is "broadcast" across the larger tensor so that they have compatible shapes for element-wise operations.</a:t>
            </a:r>
          </a:p>
          <a:p>
            <a:pPr marL="1200150" lvl="2" indent="-285750"/>
            <a:r>
              <a:rPr lang="en-US" sz="1600" b="1" dirty="0"/>
              <a:t>Example:</a:t>
            </a:r>
          </a:p>
          <a:p>
            <a:pPr marL="1200150" lvl="2" indent="-285750"/>
            <a:endParaRPr lang="en-US" sz="1600" b="1" dirty="0"/>
          </a:p>
          <a:p>
            <a:pPr marL="1200150" lvl="2" indent="-285750"/>
            <a:endParaRPr lang="en-US" sz="1600" b="1" dirty="0"/>
          </a:p>
          <a:p>
            <a:pPr marL="1200150" lvl="2" indent="-285750"/>
            <a:endParaRPr lang="en-US" sz="1600" b="1" dirty="0"/>
          </a:p>
          <a:p>
            <a:pPr marL="1200150" lvl="2" indent="-285750"/>
            <a:endParaRPr lang="en-US" sz="1600" b="1" dirty="0"/>
          </a:p>
          <a:p>
            <a:pPr marL="742950" lvl="1" indent="-285750"/>
            <a:r>
              <a:rPr lang="en-US" sz="1600" b="1" dirty="0"/>
              <a:t>Rules:</a:t>
            </a:r>
            <a:r>
              <a:rPr lang="en-US" sz="1600" dirty="0"/>
              <a:t> Broadcasting follows specific rules regarding dimension matching. Understanding these rules is crucial for avoiding shape mismatches and ensuring efficient computation.</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2C96B2-231B-9427-084E-8618E3145A07}"/>
              </a:ext>
            </a:extLst>
          </p:cNvPr>
          <p:cNvPicPr>
            <a:picLocks noChangeAspect="1"/>
          </p:cNvPicPr>
          <p:nvPr/>
        </p:nvPicPr>
        <p:blipFill>
          <a:blip r:embed="rId3"/>
          <a:stretch>
            <a:fillRect/>
          </a:stretch>
        </p:blipFill>
        <p:spPr>
          <a:xfrm>
            <a:off x="1330706" y="4045392"/>
            <a:ext cx="9889449" cy="887853"/>
          </a:xfrm>
          <a:prstGeom prst="rect">
            <a:avLst/>
          </a:prstGeom>
        </p:spPr>
      </p:pic>
    </p:spTree>
    <p:extLst>
      <p:ext uri="{BB962C8B-B14F-4D97-AF65-F5344CB8AC3E}">
        <p14:creationId xmlns:p14="http://schemas.microsoft.com/office/powerpoint/2010/main" val="850425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Broadcasting and In-Place Operations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000" b="1" dirty="0"/>
              <a:t>In-Place Operations</a:t>
            </a:r>
          </a:p>
          <a:p>
            <a:pPr lvl="1"/>
            <a:r>
              <a:rPr lang="en-US" sz="1600" b="1" dirty="0"/>
              <a:t>Definition:</a:t>
            </a:r>
            <a:r>
              <a:rPr lang="en-US" sz="1600" dirty="0"/>
              <a:t> In-place operations modify the content of a tensor without allocating new memory, which can be more efficient but should be used cautiously to avoid unintended side effects.</a:t>
            </a:r>
          </a:p>
          <a:p>
            <a:pPr marL="1200150" lvl="2" indent="-285750"/>
            <a:r>
              <a:rPr lang="en-US" sz="1600" b="1" dirty="0"/>
              <a:t>Notation:</a:t>
            </a:r>
            <a:r>
              <a:rPr lang="en-US" sz="1600" dirty="0"/>
              <a:t> In PyTorch, in-place operations are typically denoted by a trailing underscore (e.g., add_()).</a:t>
            </a:r>
          </a:p>
          <a:p>
            <a:pPr marL="1200150" lvl="2" indent="-285750"/>
            <a:r>
              <a:rPr lang="en-US" sz="1600" b="1" dirty="0"/>
              <a:t>Example:</a:t>
            </a:r>
          </a:p>
          <a:p>
            <a:pPr marL="1200150" lvl="2" indent="-285750"/>
            <a:endParaRPr lang="en-US" sz="1600" b="1" dirty="0"/>
          </a:p>
          <a:p>
            <a:pPr marL="1200150" lvl="2" indent="-285750"/>
            <a:endParaRPr lang="en-US" sz="1600" dirty="0"/>
          </a:p>
          <a:p>
            <a:pPr>
              <a:buFont typeface="Arial" panose="020B0604020202020204" pitchFamily="34" charset="0"/>
              <a:buChar char="•"/>
            </a:pPr>
            <a:endParaRPr lang="en-US" sz="2000" b="1" dirty="0"/>
          </a:p>
          <a:p>
            <a:pPr lvl="1"/>
            <a:r>
              <a:rPr lang="en-US" sz="1600" b="1" dirty="0"/>
              <a:t>Use Cases:</a:t>
            </a:r>
            <a:r>
              <a:rPr lang="en-US" sz="1600" dirty="0"/>
              <a:t> In-place operations are useful in scenarios where memory efficiency is critical, but they can lead to bugs if the original tensor is needed elsewhere in its original state.</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4D3DD6-C7A3-553A-658C-96B8D20B4503}"/>
              </a:ext>
            </a:extLst>
          </p:cNvPr>
          <p:cNvPicPr>
            <a:picLocks noChangeAspect="1"/>
          </p:cNvPicPr>
          <p:nvPr/>
        </p:nvPicPr>
        <p:blipFill>
          <a:blip r:embed="rId3"/>
          <a:stretch>
            <a:fillRect/>
          </a:stretch>
        </p:blipFill>
        <p:spPr>
          <a:xfrm>
            <a:off x="1605386" y="3233069"/>
            <a:ext cx="8981228" cy="616442"/>
          </a:xfrm>
          <a:prstGeom prst="rect">
            <a:avLst/>
          </a:prstGeom>
        </p:spPr>
      </p:pic>
    </p:spTree>
    <p:extLst>
      <p:ext uri="{BB962C8B-B14F-4D97-AF65-F5344CB8AC3E}">
        <p14:creationId xmlns:p14="http://schemas.microsoft.com/office/powerpoint/2010/main" val="3049627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Autograd and Dynamic Computation Graphs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400" b="1" dirty="0"/>
              <a:t>Introduction</a:t>
            </a:r>
          </a:p>
          <a:p>
            <a:r>
              <a:rPr lang="en-US" sz="2400" dirty="0"/>
              <a:t>One of the core features that makes PyTorch a powerful framework for deep learning is its ability to automatically compute gradients. </a:t>
            </a:r>
          </a:p>
          <a:p>
            <a:r>
              <a:rPr lang="en-US" sz="2400" dirty="0"/>
              <a:t>This is facilitated by PyTorch’s autograd module, which enables automatic differentiation—essential for optimizing neural networks. </a:t>
            </a:r>
          </a:p>
          <a:p>
            <a:r>
              <a:rPr lang="en-US" sz="2400" dirty="0"/>
              <a:t>Additionally, PyTorch's dynamic computation graphs allow for a more flexible and intuitive way to build and modify models on the fly. </a:t>
            </a:r>
          </a:p>
          <a:p>
            <a:r>
              <a:rPr lang="en-US" sz="2400" dirty="0"/>
              <a:t>In this section, we will explore these features in detail, providing you with a deep understanding of how PyTorch handles gradient computation and why dynamic computation graphs are a game-changer for deep learning research and development.</a:t>
            </a:r>
          </a:p>
          <a:p>
            <a:endParaRPr lang="en-US" sz="2400" b="1"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69335"/>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775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Introduction to Autograd</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lnSpc>
                <a:spcPct val="100000"/>
              </a:lnSpc>
              <a:buNone/>
            </a:pPr>
            <a:r>
              <a:rPr lang="en-US" sz="2000" dirty="0"/>
              <a:t>The autograd module is at the heart of PyTorch’s capability to automatically compute gradients for tensor operations. Gradients are essential in the optimization of neural networks as they provide the necessary information to update model parameters during training.</a:t>
            </a:r>
          </a:p>
          <a:p>
            <a:pPr>
              <a:lnSpc>
                <a:spcPct val="100000"/>
              </a:lnSpc>
            </a:pPr>
            <a:r>
              <a:rPr lang="en-US" sz="2000" b="1" dirty="0"/>
              <a:t>What is Autograd?</a:t>
            </a:r>
          </a:p>
          <a:p>
            <a:pPr lvl="1">
              <a:lnSpc>
                <a:spcPct val="100000"/>
              </a:lnSpc>
            </a:pPr>
            <a:r>
              <a:rPr lang="en-US" sz="1600" b="1" dirty="0"/>
              <a:t>Definition:</a:t>
            </a:r>
            <a:r>
              <a:rPr lang="en-US" sz="1600" dirty="0"/>
              <a:t> Autograd is PyTorch’s automatic differentiation engine that records operations performed on tensors to create a computation graph. This graph is used to calculate gradients during backpropagation.</a:t>
            </a:r>
          </a:p>
          <a:p>
            <a:pPr lvl="1">
              <a:lnSpc>
                <a:spcPct val="100000"/>
              </a:lnSpc>
            </a:pPr>
            <a:r>
              <a:rPr lang="en-US" sz="1600" b="1" dirty="0"/>
              <a:t>Importance:</a:t>
            </a:r>
            <a:r>
              <a:rPr lang="en-US" sz="1600" dirty="0"/>
              <a:t> Gradients are used to optimize the loss function, guiding the model in the right direction during training.</a:t>
            </a:r>
          </a:p>
          <a:p>
            <a:pPr>
              <a:lnSpc>
                <a:spcPct val="100000"/>
              </a:lnSpc>
            </a:pPr>
            <a:r>
              <a:rPr lang="en-US" sz="2000" b="1" dirty="0"/>
              <a:t>How Autograd Works</a:t>
            </a:r>
          </a:p>
          <a:p>
            <a:pPr lvl="1">
              <a:lnSpc>
                <a:spcPct val="100000"/>
              </a:lnSpc>
            </a:pPr>
            <a:r>
              <a:rPr lang="en-US" sz="1600" b="1" dirty="0"/>
              <a:t>Computation Graph:</a:t>
            </a:r>
            <a:r>
              <a:rPr lang="en-US" sz="1600" dirty="0"/>
              <a:t> When you perform operations on tensors, PyTorch dynamically constructs a computation graph that tracks the dependencies between tensors.</a:t>
            </a:r>
          </a:p>
          <a:p>
            <a:pPr lvl="1">
              <a:lnSpc>
                <a:spcPct val="100000"/>
              </a:lnSpc>
            </a:pPr>
            <a:r>
              <a:rPr lang="en-US" sz="1600" b="1" dirty="0"/>
              <a:t>Backward Pass:</a:t>
            </a:r>
            <a:r>
              <a:rPr lang="en-US" sz="1600" dirty="0"/>
              <a:t> During the backward pass, autograd traverses this graph to compute gradients for each tensor involved in the operations.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69335"/>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666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Introduction to Autograd</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000" b="1" dirty="0"/>
              <a:t>Key Concepts</a:t>
            </a:r>
          </a:p>
          <a:p>
            <a:pPr lvl="1"/>
            <a:r>
              <a:rPr lang="en-US" sz="1800" b="1" dirty="0"/>
              <a:t>Requires Grad:</a:t>
            </a:r>
            <a:r>
              <a:rPr lang="en-US" sz="1800" dirty="0"/>
              <a:t> By default, PyTorch does not compute gradients for tensors. To enable gradient computation, you must set </a:t>
            </a:r>
            <a:r>
              <a:rPr lang="en-US" sz="1800" dirty="0" err="1"/>
              <a:t>requires_grad</a:t>
            </a:r>
            <a:r>
              <a:rPr lang="en-US" sz="1800" dirty="0"/>
              <a:t>=True when creating a tensor.</a:t>
            </a:r>
          </a:p>
          <a:p>
            <a:pPr marL="1200150" lvl="2" indent="-285750"/>
            <a:r>
              <a:rPr lang="en-US" sz="1800" b="1" dirty="0"/>
              <a:t>Example:</a:t>
            </a:r>
            <a:endParaRPr lang="en-US" sz="1800" dirty="0"/>
          </a:p>
          <a:p>
            <a:pPr>
              <a:buFont typeface="Arial" panose="020B0604020202020204" pitchFamily="34" charset="0"/>
              <a:buChar char="•"/>
            </a:pPr>
            <a:endParaRPr lang="en-US" sz="2400" b="1" dirty="0"/>
          </a:p>
          <a:p>
            <a:pPr marL="0" indent="0">
              <a:buNone/>
            </a:pPr>
            <a:endParaRPr lang="en-US" sz="2400" b="1" dirty="0"/>
          </a:p>
          <a:p>
            <a:pPr marL="0" indent="0">
              <a:buNone/>
            </a:pPr>
            <a:endParaRPr lang="en-US" sz="2400" b="1" dirty="0"/>
          </a:p>
          <a:p>
            <a:pPr lvl="1"/>
            <a:r>
              <a:rPr lang="en-US" sz="1800" b="1" dirty="0"/>
              <a:t>Gradients:</a:t>
            </a:r>
            <a:r>
              <a:rPr lang="en-US" sz="1800" dirty="0"/>
              <a:t> Once gradients are computed, they are stored in the .grad attribute of the tensor.</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69335"/>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84B8F9-8D92-5AE5-BC69-3C3B6EC0D80C}"/>
              </a:ext>
            </a:extLst>
          </p:cNvPr>
          <p:cNvPicPr>
            <a:picLocks noChangeAspect="1"/>
          </p:cNvPicPr>
          <p:nvPr/>
        </p:nvPicPr>
        <p:blipFill>
          <a:blip r:embed="rId3"/>
          <a:stretch>
            <a:fillRect/>
          </a:stretch>
        </p:blipFill>
        <p:spPr>
          <a:xfrm>
            <a:off x="1627012" y="3152205"/>
            <a:ext cx="7772400" cy="553589"/>
          </a:xfrm>
          <a:prstGeom prst="rect">
            <a:avLst/>
          </a:prstGeom>
        </p:spPr>
      </p:pic>
    </p:spTree>
    <p:extLst>
      <p:ext uri="{BB962C8B-B14F-4D97-AF65-F5344CB8AC3E}">
        <p14:creationId xmlns:p14="http://schemas.microsoft.com/office/powerpoint/2010/main" val="4076716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Automatic Differentiation with </a:t>
            </a:r>
            <a:r>
              <a:rPr lang="en-US" dirty="0" err="1"/>
              <a:t>torch.autograd</a:t>
            </a:r>
            <a:endParaRPr lang="en-US"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000" dirty="0"/>
              <a:t>In this video, we will delve deeper into how to use the torch.autograd module to perform automatic differentiation, which is essential for training deep learning models.</a:t>
            </a:r>
          </a:p>
          <a:p>
            <a:r>
              <a:rPr lang="en-US" sz="2000" b="1" dirty="0"/>
              <a:t>Computing Gradients</a:t>
            </a:r>
          </a:p>
          <a:p>
            <a:pPr lvl="1"/>
            <a:r>
              <a:rPr lang="en-US" sz="1600" b="1" dirty="0"/>
              <a:t>Backward Method:</a:t>
            </a:r>
            <a:r>
              <a:rPr lang="en-US" sz="1600" dirty="0"/>
              <a:t> After performing some operations on a tensor, you can compute the gradient by calling the backward() method on the result.</a:t>
            </a:r>
          </a:p>
          <a:p>
            <a:pPr marL="1200150" lvl="2" indent="-285750"/>
            <a:r>
              <a:rPr lang="en-US" sz="1600" b="1" dirty="0"/>
              <a:t>Example:</a:t>
            </a:r>
            <a:r>
              <a:rPr lang="en-US" sz="2000" dirty="0"/>
              <a:t> </a:t>
            </a:r>
          </a:p>
          <a:p>
            <a:pPr marL="1200150" lvl="2" indent="-285750"/>
            <a:endParaRPr lang="en-US" dirty="0"/>
          </a:p>
          <a:p>
            <a:pPr marL="1200150" lvl="2" indent="-285750"/>
            <a:endParaRPr lang="en-US" sz="2000" dirty="0"/>
          </a:p>
          <a:p>
            <a:pPr marL="1200150" lvl="2" indent="-285750"/>
            <a:endParaRPr lang="en-US" dirty="0"/>
          </a:p>
          <a:p>
            <a:pPr marL="1200150" lvl="2" indent="-285750"/>
            <a:endParaRPr lang="en-US" sz="2000" dirty="0"/>
          </a:p>
          <a:p>
            <a:pPr marL="1200150" lvl="2" indent="-285750"/>
            <a:endParaRPr lang="en-US" sz="2000" dirty="0"/>
          </a:p>
          <a:p>
            <a:pPr lvl="1"/>
            <a:r>
              <a:rPr lang="en-US" sz="1600" b="1" dirty="0"/>
              <a:t>Gradient Accumulation:</a:t>
            </a:r>
            <a:r>
              <a:rPr lang="en-US" sz="1600" dirty="0"/>
              <a:t> Gradients are accumulated into the .grad attribute by default, which means that calling backward() multiple times without resetting gradients can lead to incorrect results. You can reset gradients using </a:t>
            </a:r>
            <a:r>
              <a:rPr lang="en-US" sz="1600" dirty="0" err="1"/>
              <a:t>zero_grad</a:t>
            </a:r>
            <a:r>
              <a:rPr lang="en-US" sz="1600" dirty="0"/>
              <a:t>().</a:t>
            </a:r>
          </a:p>
          <a:p>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background with white text&#10;&#10;Description automatically generated">
            <a:extLst>
              <a:ext uri="{FF2B5EF4-FFF2-40B4-BE49-F238E27FC236}">
                <a16:creationId xmlns:a16="http://schemas.microsoft.com/office/drawing/2014/main" id="{1661548B-DC3D-2F8E-F06A-193C26D137B1}"/>
              </a:ext>
            </a:extLst>
          </p:cNvPr>
          <p:cNvPicPr>
            <a:picLocks noChangeAspect="1"/>
          </p:cNvPicPr>
          <p:nvPr/>
        </p:nvPicPr>
        <p:blipFill>
          <a:blip r:embed="rId3"/>
          <a:stretch>
            <a:fillRect/>
          </a:stretch>
        </p:blipFill>
        <p:spPr>
          <a:xfrm>
            <a:off x="2103967" y="3651692"/>
            <a:ext cx="6832600" cy="1193800"/>
          </a:xfrm>
          <a:prstGeom prst="rect">
            <a:avLst/>
          </a:prstGeom>
        </p:spPr>
      </p:pic>
    </p:spTree>
    <p:extLst>
      <p:ext uri="{BB962C8B-B14F-4D97-AF65-F5344CB8AC3E}">
        <p14:creationId xmlns:p14="http://schemas.microsoft.com/office/powerpoint/2010/main" val="2066201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Automatic Differentiation with </a:t>
            </a:r>
            <a:r>
              <a:rPr lang="en-US" dirty="0" err="1"/>
              <a:t>torch.autograd</a:t>
            </a:r>
            <a:endParaRPr lang="en-US"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000" b="1" dirty="0"/>
              <a:t>Gradient Descent</a:t>
            </a:r>
          </a:p>
          <a:p>
            <a:pPr lvl="1"/>
            <a:r>
              <a:rPr lang="en-US" sz="1600" b="1" dirty="0"/>
              <a:t>Optimization:</a:t>
            </a:r>
            <a:r>
              <a:rPr lang="en-US" sz="1600" dirty="0"/>
              <a:t> The gradients computed by autograd are used to update model parameters using an optimization algorithm such as gradient descent.</a:t>
            </a:r>
          </a:p>
          <a:p>
            <a:pPr marL="1200150" lvl="2" indent="-285750"/>
            <a:r>
              <a:rPr lang="en-US" sz="1600" b="1" dirty="0"/>
              <a:t>Example:</a:t>
            </a:r>
          </a:p>
          <a:p>
            <a:pPr marL="1200150" lvl="2" indent="-285750"/>
            <a:endParaRPr lang="en-US" sz="1600" b="1" dirty="0"/>
          </a:p>
          <a:p>
            <a:pPr marL="1200150" lvl="2" indent="-285750"/>
            <a:endParaRPr lang="en-US" sz="1600" b="1" dirty="0"/>
          </a:p>
          <a:p>
            <a:pPr marL="1200150" lvl="2" indent="-285750"/>
            <a:endParaRPr lang="en-US" sz="1600" b="1" dirty="0"/>
          </a:p>
          <a:p>
            <a:pPr marL="1200150" lvl="2" indent="-285750"/>
            <a:endParaRPr lang="en-US" sz="1600" dirty="0"/>
          </a:p>
          <a:p>
            <a:pPr lvl="1"/>
            <a:r>
              <a:rPr lang="en-US" sz="1600" b="1" dirty="0"/>
              <a:t>Detaching Tensors:</a:t>
            </a:r>
            <a:r>
              <a:rPr lang="en-US" sz="1600" dirty="0"/>
              <a:t> Sometimes, you may need to detach a tensor from the computation graph to stop it from tracking gradients. This can be done using the detach() method.</a:t>
            </a:r>
          </a:p>
          <a:p>
            <a:pPr marL="1200150" lvl="2" indent="-285750"/>
            <a:r>
              <a:rPr lang="en-US" sz="1600" b="1" dirty="0"/>
              <a:t>Example:</a:t>
            </a: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and white text&#10;&#10;Description automatically generated">
            <a:extLst>
              <a:ext uri="{FF2B5EF4-FFF2-40B4-BE49-F238E27FC236}">
                <a16:creationId xmlns:a16="http://schemas.microsoft.com/office/drawing/2014/main" id="{38563C1E-8478-2323-B721-9FEE2058EAB5}"/>
              </a:ext>
            </a:extLst>
          </p:cNvPr>
          <p:cNvPicPr>
            <a:picLocks noChangeAspect="1"/>
          </p:cNvPicPr>
          <p:nvPr/>
        </p:nvPicPr>
        <p:blipFill>
          <a:blip r:embed="rId3"/>
          <a:stretch>
            <a:fillRect/>
          </a:stretch>
        </p:blipFill>
        <p:spPr>
          <a:xfrm>
            <a:off x="2136422" y="2857941"/>
            <a:ext cx="4896556" cy="880922"/>
          </a:xfrm>
          <a:prstGeom prst="rect">
            <a:avLst/>
          </a:prstGeom>
        </p:spPr>
      </p:pic>
      <p:pic>
        <p:nvPicPr>
          <p:cNvPr id="9" name="Picture 8" descr="A close up of a sign&#10;&#10;Description automatically generated">
            <a:extLst>
              <a:ext uri="{FF2B5EF4-FFF2-40B4-BE49-F238E27FC236}">
                <a16:creationId xmlns:a16="http://schemas.microsoft.com/office/drawing/2014/main" id="{D4155944-87E9-7B4B-BF74-15A7ADAF5C5E}"/>
              </a:ext>
            </a:extLst>
          </p:cNvPr>
          <p:cNvPicPr>
            <a:picLocks noChangeAspect="1"/>
          </p:cNvPicPr>
          <p:nvPr/>
        </p:nvPicPr>
        <p:blipFill>
          <a:blip r:embed="rId4"/>
          <a:stretch>
            <a:fillRect/>
          </a:stretch>
        </p:blipFill>
        <p:spPr>
          <a:xfrm>
            <a:off x="2136422" y="4804515"/>
            <a:ext cx="4501445" cy="558319"/>
          </a:xfrm>
          <a:prstGeom prst="rect">
            <a:avLst/>
          </a:prstGeom>
        </p:spPr>
      </p:pic>
    </p:spTree>
    <p:extLst>
      <p:ext uri="{BB962C8B-B14F-4D97-AF65-F5344CB8AC3E}">
        <p14:creationId xmlns:p14="http://schemas.microsoft.com/office/powerpoint/2010/main" val="1092291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Automatic Differentiation with </a:t>
            </a:r>
            <a:r>
              <a:rPr lang="en-US" dirty="0" err="1"/>
              <a:t>torch.autograd</a:t>
            </a:r>
            <a:endParaRPr lang="en-US"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000" b="1" dirty="0"/>
              <a:t>Higher-Order Gradients</a:t>
            </a:r>
          </a:p>
          <a:p>
            <a:pPr lvl="1"/>
            <a:r>
              <a:rPr lang="en-US" sz="1600" b="1" dirty="0"/>
              <a:t>Support for Higher-Order Gradients:</a:t>
            </a:r>
            <a:r>
              <a:rPr lang="en-US" sz="1600" dirty="0"/>
              <a:t> PyTorch also supports higher-order gradients, which are necessary for certain advanced techniques like meta-learning.</a:t>
            </a:r>
          </a:p>
          <a:p>
            <a:pPr marL="1200150" lvl="2" indent="-285750"/>
            <a:r>
              <a:rPr lang="en-US" sz="1600" b="1" dirty="0"/>
              <a:t>Example:</a:t>
            </a:r>
            <a:endParaRPr lang="en-US" sz="1600" dirty="0"/>
          </a:p>
          <a:p>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3F52C12-F980-6155-28C3-A3BAEDBCBEC7}"/>
              </a:ext>
            </a:extLst>
          </p:cNvPr>
          <p:cNvPicPr>
            <a:picLocks noChangeAspect="1"/>
          </p:cNvPicPr>
          <p:nvPr/>
        </p:nvPicPr>
        <p:blipFill>
          <a:blip r:embed="rId3"/>
          <a:stretch>
            <a:fillRect/>
          </a:stretch>
        </p:blipFill>
        <p:spPr>
          <a:xfrm>
            <a:off x="1320800" y="3016251"/>
            <a:ext cx="9825570" cy="1181215"/>
          </a:xfrm>
          <a:prstGeom prst="rect">
            <a:avLst/>
          </a:prstGeom>
        </p:spPr>
      </p:pic>
    </p:spTree>
    <p:extLst>
      <p:ext uri="{BB962C8B-B14F-4D97-AF65-F5344CB8AC3E}">
        <p14:creationId xmlns:p14="http://schemas.microsoft.com/office/powerpoint/2010/main" val="1325085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Dynamic Computation Graphs in PyTorch</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000" dirty="0"/>
              <a:t>One of the key differences between PyTorch and other deep learning frameworks like TensorFlow (pre-2.0) is the use of dynamic computation graphs. This subsection explores how these graphs work and why they are advantageous.</a:t>
            </a:r>
          </a:p>
          <a:p>
            <a:r>
              <a:rPr lang="en-US" sz="2000" b="1" dirty="0"/>
              <a:t>What are Dynamic Computation Graphs?</a:t>
            </a:r>
          </a:p>
          <a:p>
            <a:pPr lvl="1"/>
            <a:r>
              <a:rPr lang="en-US" sz="1800" b="1" dirty="0"/>
              <a:t>Definition:</a:t>
            </a:r>
            <a:r>
              <a:rPr lang="en-US" sz="1800" dirty="0"/>
              <a:t> Dynamic computation graphs, also known as define-by-run graphs, are built on the fly as operations are executed. Unlike static graphs, which are defined before running the model, dynamic graphs allow you to modify the graph structure during runtime.</a:t>
            </a:r>
          </a:p>
          <a:p>
            <a:pPr lvl="1"/>
            <a:r>
              <a:rPr lang="en-US" sz="1800" b="1" dirty="0"/>
              <a:t>Flexibility:</a:t>
            </a:r>
            <a:r>
              <a:rPr lang="en-US" sz="1800" dirty="0"/>
              <a:t> This feature provides greater flexibility, especially in research and experimentation, where model architectures may need to be adjusted frequently.</a:t>
            </a:r>
          </a:p>
          <a:p>
            <a:r>
              <a:rPr lang="en-US" sz="2000" b="1" dirty="0"/>
              <a:t>Advantages of Dynamic Computation Graphs</a:t>
            </a:r>
          </a:p>
          <a:p>
            <a:pPr lvl="1"/>
            <a:r>
              <a:rPr lang="en-US" sz="1800" b="1" dirty="0"/>
              <a:t>Ease of Use:</a:t>
            </a:r>
            <a:r>
              <a:rPr lang="en-US" sz="1800" dirty="0"/>
              <a:t> The define-by-run approach makes the code more intuitive and closer to standard Python code, reducing the learning curve for new users.</a:t>
            </a:r>
          </a:p>
          <a:p>
            <a:pPr lvl="1"/>
            <a:r>
              <a:rPr lang="en-US" sz="1800" b="1" dirty="0"/>
              <a:t>Debugging:</a:t>
            </a:r>
            <a:r>
              <a:rPr lang="en-US" sz="1800" dirty="0"/>
              <a:t> Dynamic graphs are easier to debug because they are built step-by-step, allowing for the use of standard Python debugging tools.</a:t>
            </a:r>
          </a:p>
          <a:p>
            <a:pPr lvl="1"/>
            <a:r>
              <a:rPr lang="en-US" sz="1800" b="1" dirty="0"/>
              <a:t>Conditionals and Loops:</a:t>
            </a:r>
            <a:r>
              <a:rPr lang="en-US" sz="1800" dirty="0"/>
              <a:t> PyTorch’s dynamic graphs support conditionals and loops naturally, making it easier to implement complex model architectures such as RNNs and recursive models.</a:t>
            </a:r>
          </a:p>
          <a:p>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936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What will we cover here?</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476954" y="1816806"/>
            <a:ext cx="5619045" cy="4619096"/>
          </a:xfrm>
        </p:spPr>
        <p:txBody>
          <a:bodyPr>
            <a:noAutofit/>
          </a:bodyPr>
          <a:lstStyle/>
          <a:p>
            <a:pPr marL="0" indent="0">
              <a:buNone/>
            </a:pPr>
            <a:r>
              <a:rPr lang="en-US" sz="1600" b="1" dirty="0">
                <a:solidFill>
                  <a:schemeClr val="accent2">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Advanced Level:</a:t>
            </a:r>
            <a:endParaRPr lang="en-US" sz="1600" dirty="0">
              <a:solidFill>
                <a:schemeClr val="accent2">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Distributed Training and Performance Optimization</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Distributed training with </a:t>
            </a:r>
            <a:r>
              <a:rPr lang="en-US" sz="1200" dirty="0" err="1">
                <a:effectLst/>
                <a:latin typeface="Helvetica Neue" panose="02000503000000020004" pitchFamily="2" charset="0"/>
                <a:ea typeface="Helvetica Neue" panose="02000503000000020004" pitchFamily="2" charset="0"/>
                <a:cs typeface="Helvetica Neue" panose="02000503000000020004" pitchFamily="2" charset="0"/>
              </a:rPr>
              <a:t>torch.nn.parallel.DistributedDataParallel</a:t>
            </a:r>
            <a:endParaRPr lang="en-US" sz="12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Gradient accumulation and gradient clipping</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Mixed precision training with NVIDIA Apex</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Performance optimization techniques: parallelism, asynchronous processing</a:t>
            </a: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Custom Layers and Loss Functions</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Creating custom neural network layers with </a:t>
            </a:r>
            <a:r>
              <a:rPr lang="en-US" sz="1200" dirty="0" err="1">
                <a:effectLst/>
                <a:latin typeface="Helvetica Neue" panose="02000503000000020004" pitchFamily="2" charset="0"/>
                <a:ea typeface="Helvetica Neue" panose="02000503000000020004" pitchFamily="2" charset="0"/>
                <a:cs typeface="Helvetica Neue" panose="02000503000000020004" pitchFamily="2" charset="0"/>
              </a:rPr>
              <a:t>torch.nn.Module</a:t>
            </a:r>
            <a:endParaRPr lang="en-US" sz="12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Implementing custom loss functions and metrics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Advanced activation functions: Swish, Mish, GELU</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Regularization techniques: dropout, weight decay</a:t>
            </a: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Research-oriented Techniques</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Reproducibility in machine learning experiments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Experiment tracking with tools like Neptune, Weights &amp; Biases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Hyperparameter tuning strategies: grid search, random search, Bayesian optimization</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Staying updated with research papers and conferences</a:t>
            </a:r>
          </a:p>
          <a:p>
            <a:pPr marL="1200150" lvl="2" indent="-285750"/>
            <a:endParaRPr lang="en-US" sz="12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Content Placeholder 2">
            <a:extLst>
              <a:ext uri="{FF2B5EF4-FFF2-40B4-BE49-F238E27FC236}">
                <a16:creationId xmlns:a16="http://schemas.microsoft.com/office/drawing/2014/main" id="{8B8CA315-A2B3-9B73-86EF-361F6DE4FB3B}"/>
              </a:ext>
            </a:extLst>
          </p:cNvPr>
          <p:cNvSpPr txBox="1">
            <a:spLocks/>
          </p:cNvSpPr>
          <p:nvPr/>
        </p:nvSpPr>
        <p:spPr>
          <a:xfrm>
            <a:off x="6254045" y="1816806"/>
            <a:ext cx="5461002"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endParaRPr lang="en-US" sz="1200" b="1" dirty="0">
              <a:effectLst/>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endParaRPr lang="en-US" sz="1200" b="1" dirty="0">
              <a:effectLst/>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Integration with Other Libraries</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Interoperability between PyTorch and TensorFlow/</a:t>
            </a:r>
            <a:r>
              <a:rPr lang="en-US" sz="1200" dirty="0" err="1">
                <a:effectLst/>
                <a:latin typeface="Helvetica Neue" panose="02000503000000020004" pitchFamily="2" charset="0"/>
                <a:ea typeface="Helvetica Neue" panose="02000503000000020004" pitchFamily="2" charset="0"/>
                <a:cs typeface="Helvetica Neue" panose="02000503000000020004" pitchFamily="2" charset="0"/>
              </a:rPr>
              <a:t>Keras</a:t>
            </a: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 models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Using PyTorch with OpenCV for computer vision tasks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Integration with natural language processing libraries: </a:t>
            </a:r>
            <a:r>
              <a:rPr lang="en-US" sz="1200" dirty="0" err="1">
                <a:effectLst/>
                <a:latin typeface="Helvetica Neue" panose="02000503000000020004" pitchFamily="2" charset="0"/>
                <a:ea typeface="Helvetica Neue" panose="02000503000000020004" pitchFamily="2" charset="0"/>
                <a:cs typeface="Helvetica Neue" panose="02000503000000020004" pitchFamily="2" charset="0"/>
              </a:rPr>
              <a:t>spaCy</a:t>
            </a: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 NLTK</a:t>
            </a:r>
          </a:p>
          <a:p>
            <a:pPr>
              <a:buFont typeface="Arial" panose="020B0604020202020204" pitchFamily="34" charset="0"/>
              <a:buChar char="•"/>
            </a:pPr>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Contributing to PyTorch and Community Engagement</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Understanding PyTorch's contribution guidelines and codebase</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Contributing bug fixes, documentation, and new features</a:t>
            </a:r>
          </a:p>
          <a:p>
            <a:pPr marL="742950" lvl="1" indent="-285750">
              <a:buFont typeface="Arial" panose="020B0604020202020204" pitchFamily="34" charset="0"/>
              <a:buChar char="•"/>
            </a:pP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Engaging with the PyTorch community: forums, mailing lists, social media</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21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Dynamic Computation Graphs in PyTorch</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000" b="1" dirty="0"/>
              <a:t>Practical Example of Dynamic Graphs</a:t>
            </a:r>
          </a:p>
          <a:p>
            <a:pPr lvl="1"/>
            <a:r>
              <a:rPr lang="en-US" sz="1600" b="1" dirty="0"/>
              <a:t>Example:</a:t>
            </a:r>
            <a:r>
              <a:rPr lang="en-US" sz="1600" dirty="0"/>
              <a:t> Consider a model where the number of layers is determined by an external condition, such as the length of an input sequence. With dynamic computation graphs, you can easily adjust the number of layers based on runtime conditions.</a:t>
            </a:r>
          </a:p>
          <a:p>
            <a:pPr marL="1200150" lvl="2" indent="-285750"/>
            <a:r>
              <a:rPr lang="en-US" sz="1600" b="1" dirty="0"/>
              <a:t>Example</a:t>
            </a:r>
            <a:endParaRPr lang="en-US" sz="1600" dirty="0"/>
          </a:p>
          <a:p>
            <a:endParaRPr lang="en-US" sz="2000" dirty="0"/>
          </a:p>
          <a:p>
            <a:endParaRPr lang="en-US" sz="2000" dirty="0"/>
          </a:p>
          <a:p>
            <a:endParaRPr lang="en-US" sz="2000" dirty="0"/>
          </a:p>
          <a:p>
            <a:endParaRPr lang="en-US" sz="2000" dirty="0"/>
          </a:p>
          <a:p>
            <a:pPr marL="0" indent="0">
              <a:buNone/>
            </a:pPr>
            <a:endParaRPr lang="en-US" sz="2000" dirty="0"/>
          </a:p>
          <a:p>
            <a:pPr marL="0" indent="0">
              <a:buNone/>
            </a:pPr>
            <a:endParaRPr lang="en-US" sz="1800" dirty="0"/>
          </a:p>
          <a:p>
            <a:pPr marL="0" indent="0">
              <a:buNone/>
            </a:pPr>
            <a:r>
              <a:rPr lang="en-US" sz="1800" dirty="0"/>
              <a:t>This approach allows you to build and modify models in a more natural and flexible way, accommodating the needs of modern deep learning research and applications.</a:t>
            </a:r>
          </a:p>
          <a:p>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mputer code with text&#10;&#10;Description automatically generated">
            <a:extLst>
              <a:ext uri="{FF2B5EF4-FFF2-40B4-BE49-F238E27FC236}">
                <a16:creationId xmlns:a16="http://schemas.microsoft.com/office/drawing/2014/main" id="{4A327EB4-4B32-08B9-DCC1-04FF045A44E5}"/>
              </a:ext>
            </a:extLst>
          </p:cNvPr>
          <p:cNvPicPr>
            <a:picLocks noChangeAspect="1"/>
          </p:cNvPicPr>
          <p:nvPr/>
        </p:nvPicPr>
        <p:blipFill>
          <a:blip r:embed="rId3"/>
          <a:stretch>
            <a:fillRect/>
          </a:stretch>
        </p:blipFill>
        <p:spPr>
          <a:xfrm>
            <a:off x="2074334" y="3163006"/>
            <a:ext cx="6403622" cy="2175023"/>
          </a:xfrm>
          <a:prstGeom prst="rect">
            <a:avLst/>
          </a:prstGeom>
        </p:spPr>
      </p:pic>
    </p:spTree>
    <p:extLst>
      <p:ext uri="{BB962C8B-B14F-4D97-AF65-F5344CB8AC3E}">
        <p14:creationId xmlns:p14="http://schemas.microsoft.com/office/powerpoint/2010/main" val="2147411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Building Simple Neural Networks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400" b="1" dirty="0"/>
              <a:t>Introduction</a:t>
            </a:r>
          </a:p>
          <a:p>
            <a:r>
              <a:rPr lang="en-US" sz="2000" dirty="0"/>
              <a:t>Neural networks are the backbone of modern deep learning. </a:t>
            </a:r>
          </a:p>
          <a:p>
            <a:r>
              <a:rPr lang="en-US" sz="2000" dirty="0"/>
              <a:t>They consist of layers of interconnected neurons, which are designed to automatically learn patterns from data. </a:t>
            </a:r>
          </a:p>
          <a:p>
            <a:r>
              <a:rPr lang="en-US" sz="2000" dirty="0"/>
              <a:t>Building and training neural networks is a core skill in deep learning, and PyTorch makes it straightforward with its modular design. </a:t>
            </a:r>
          </a:p>
          <a:p>
            <a:r>
              <a:rPr lang="en-US" sz="2000" dirty="0"/>
              <a:t>In this section, we will explore the fundamental components of a neural network, how to construct neural networks using PyTorch’s </a:t>
            </a:r>
            <a:r>
              <a:rPr lang="en-US" sz="2000" dirty="0" err="1"/>
              <a:t>torch.nn.Module</a:t>
            </a:r>
            <a:r>
              <a:rPr lang="en-US" sz="2000" dirty="0"/>
              <a:t>, and the essential steps involved in training them. </a:t>
            </a:r>
          </a:p>
          <a:p>
            <a:r>
              <a:rPr lang="en-US" sz="2000" dirty="0"/>
              <a:t>We will also cover the crucial concepts of loss functions and optimizers, which play a key role in the learning process.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824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000" dirty="0"/>
              <a:t>To build and understand neural networks, it’s important to grasp their basic structure and how the different components interact with each other.</a:t>
            </a:r>
          </a:p>
          <a:p>
            <a:r>
              <a:rPr lang="en-US" sz="2000" b="1" dirty="0"/>
              <a:t>Neurons and Layers</a:t>
            </a:r>
          </a:p>
          <a:p>
            <a:pPr lvl="1"/>
            <a:r>
              <a:rPr lang="en-US" sz="1800" b="1" dirty="0"/>
              <a:t>Neurons:</a:t>
            </a:r>
            <a:r>
              <a:rPr lang="en-US" sz="1800" dirty="0"/>
              <a:t> The basic building blocks of a neural network are neurons, which are analogous to biological neurons in the brain. Each neuron takes inputs, processes them, and produces an output. In mathematical terms, a neuron performs a weighted sum of its inputs, applies an activation function, and produces an output.</a:t>
            </a:r>
          </a:p>
          <a:p>
            <a:pPr lvl="1"/>
            <a:r>
              <a:rPr lang="en-US" sz="1800" b="1" dirty="0"/>
              <a:t>Example:</a:t>
            </a:r>
            <a:r>
              <a:rPr lang="en-US" sz="1800" dirty="0"/>
              <a:t> A single neuron might calculate the following:</a:t>
            </a:r>
          </a:p>
          <a:p>
            <a:pPr marL="0" indent="0">
              <a:buNone/>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math equations on a white background&#10;&#10;Description automatically generated">
            <a:extLst>
              <a:ext uri="{FF2B5EF4-FFF2-40B4-BE49-F238E27FC236}">
                <a16:creationId xmlns:a16="http://schemas.microsoft.com/office/drawing/2014/main" id="{059D70D8-9274-A4CF-D7EE-0D577294EE9F}"/>
              </a:ext>
            </a:extLst>
          </p:cNvPr>
          <p:cNvPicPr>
            <a:picLocks noChangeAspect="1"/>
          </p:cNvPicPr>
          <p:nvPr/>
        </p:nvPicPr>
        <p:blipFill>
          <a:blip r:embed="rId3"/>
          <a:stretch>
            <a:fillRect/>
          </a:stretch>
        </p:blipFill>
        <p:spPr>
          <a:xfrm>
            <a:off x="1712844" y="4291708"/>
            <a:ext cx="6754656" cy="1751207"/>
          </a:xfrm>
          <a:prstGeom prst="rect">
            <a:avLst/>
          </a:prstGeom>
        </p:spPr>
      </p:pic>
    </p:spTree>
    <p:extLst>
      <p:ext uri="{BB962C8B-B14F-4D97-AF65-F5344CB8AC3E}">
        <p14:creationId xmlns:p14="http://schemas.microsoft.com/office/powerpoint/2010/main" val="1431707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a:buFont typeface="Arial" panose="020B0604020202020204" pitchFamily="34" charset="0"/>
              <a:buChar char="•"/>
            </a:pPr>
            <a:r>
              <a:rPr lang="en-US" sz="2000" b="1" dirty="0"/>
              <a:t>Layers:</a:t>
            </a:r>
            <a:r>
              <a:rPr lang="en-US" sz="2000" dirty="0"/>
              <a:t> Neurons are grouped into layers. A typical neural network has an input layer, one or more hidden layers, and an output layer.</a:t>
            </a:r>
          </a:p>
          <a:p>
            <a:pPr marL="742950" lvl="1" indent="-285750">
              <a:buFont typeface="Arial" panose="020B0604020202020204" pitchFamily="34" charset="0"/>
              <a:buChar char="•"/>
            </a:pPr>
            <a:r>
              <a:rPr lang="en-US" sz="2000" b="1" dirty="0"/>
              <a:t>Input Layer:</a:t>
            </a:r>
            <a:r>
              <a:rPr lang="en-US" sz="2000" dirty="0"/>
              <a:t> Receives the input data.</a:t>
            </a:r>
          </a:p>
          <a:p>
            <a:pPr marL="742950" lvl="1" indent="-285750">
              <a:buFont typeface="Arial" panose="020B0604020202020204" pitchFamily="34" charset="0"/>
              <a:buChar char="•"/>
            </a:pPr>
            <a:r>
              <a:rPr lang="en-US" sz="2000" b="1" dirty="0"/>
              <a:t>Hidden Layers:</a:t>
            </a:r>
            <a:r>
              <a:rPr lang="en-US" sz="2000" dirty="0"/>
              <a:t> Perform computations and extract features. These layers can vary in number and size depending on the complexity of the task.</a:t>
            </a:r>
          </a:p>
          <a:p>
            <a:pPr marL="742950" lvl="1" indent="-285750">
              <a:buFont typeface="Arial" panose="020B0604020202020204" pitchFamily="34" charset="0"/>
              <a:buChar char="•"/>
            </a:pPr>
            <a:r>
              <a:rPr lang="en-US" sz="2000" b="1" dirty="0"/>
              <a:t>Output Layer:</a:t>
            </a:r>
            <a:r>
              <a:rPr lang="en-US" sz="2000" dirty="0"/>
              <a:t> Produces the final output of the network, such as class scores in a classification task.</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211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400" b="1" dirty="0"/>
              <a:t>Forward Pass</a:t>
            </a:r>
          </a:p>
          <a:p>
            <a:pPr lvl="1"/>
            <a:r>
              <a:rPr lang="en-US" sz="1800" b="1" dirty="0"/>
              <a:t>Definition:</a:t>
            </a:r>
            <a:r>
              <a:rPr lang="en-US" sz="1800" dirty="0"/>
              <a:t> The forward pass is the process where input data is passed through the network layer by layer, producing an output. This output is then compared with the ground truth to calculate the loss.</a:t>
            </a:r>
          </a:p>
          <a:p>
            <a:r>
              <a:rPr lang="en-US" sz="2400" b="1" dirty="0"/>
              <a:t>Activation Functions</a:t>
            </a:r>
          </a:p>
          <a:p>
            <a:pPr lvl="1"/>
            <a:r>
              <a:rPr lang="en-US" sz="1800" b="1" dirty="0"/>
              <a:t>Role:</a:t>
            </a:r>
            <a:r>
              <a:rPr lang="en-US" sz="1800" dirty="0"/>
              <a:t> Activation functions introduce non-linearity into the model, allowing the network to learn complex patterns. Common activation functions include:</a:t>
            </a:r>
          </a:p>
          <a:p>
            <a:pPr marL="1200150" lvl="2" indent="-285750"/>
            <a:r>
              <a:rPr lang="en-US" sz="1800" b="1" dirty="0" err="1"/>
              <a:t>ReLU</a:t>
            </a:r>
            <a:r>
              <a:rPr lang="en-US" sz="1800" b="1" dirty="0"/>
              <a:t> (Rectified Linear Unit):</a:t>
            </a:r>
            <a:r>
              <a:rPr lang="en-US" sz="1800" dirty="0"/>
              <a:t> The most popular activation function, defined as</a:t>
            </a:r>
          </a:p>
          <a:p>
            <a:pPr marL="1200150" lvl="2" indent="-285750"/>
            <a:endParaRPr lang="en-US" sz="1800" dirty="0"/>
          </a:p>
          <a:p>
            <a:pPr marL="1200150" lvl="2" indent="-285750"/>
            <a:r>
              <a:rPr lang="en-US" sz="1800" b="1" dirty="0"/>
              <a:t>Sigmoid:</a:t>
            </a:r>
            <a:r>
              <a:rPr lang="en-US" sz="1800" dirty="0"/>
              <a:t> Used in binary classification problems, defined as </a:t>
            </a:r>
          </a:p>
          <a:p>
            <a:pPr marL="1200150" lvl="2" indent="-285750"/>
            <a:endParaRPr lang="en-US" sz="1800" dirty="0"/>
          </a:p>
          <a:p>
            <a:pPr marL="1200150" lvl="2" indent="-285750"/>
            <a:endParaRPr lang="en-US" sz="1800" dirty="0"/>
          </a:p>
          <a:p>
            <a:pPr marL="1200150" lvl="2" indent="-285750"/>
            <a:r>
              <a:rPr lang="en-US" sz="1800" b="1" dirty="0"/>
              <a:t>Tanh:</a:t>
            </a:r>
            <a:r>
              <a:rPr lang="en-US" sz="1800" dirty="0"/>
              <a:t> Another activation function that outputs values between -1 and 1, defined as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text with a white background&#10;&#10;Description automatically generated">
            <a:extLst>
              <a:ext uri="{FF2B5EF4-FFF2-40B4-BE49-F238E27FC236}">
                <a16:creationId xmlns:a16="http://schemas.microsoft.com/office/drawing/2014/main" id="{B7B246D6-2FA6-1981-DFA4-AF43E9FB5AEC}"/>
              </a:ext>
            </a:extLst>
          </p:cNvPr>
          <p:cNvPicPr>
            <a:picLocks noChangeAspect="1"/>
          </p:cNvPicPr>
          <p:nvPr/>
        </p:nvPicPr>
        <p:blipFill>
          <a:blip r:embed="rId3"/>
          <a:stretch>
            <a:fillRect/>
          </a:stretch>
        </p:blipFill>
        <p:spPr>
          <a:xfrm>
            <a:off x="4667250" y="4135506"/>
            <a:ext cx="2555185" cy="442899"/>
          </a:xfrm>
          <a:prstGeom prst="rect">
            <a:avLst/>
          </a:prstGeom>
        </p:spPr>
      </p:pic>
      <p:pic>
        <p:nvPicPr>
          <p:cNvPr id="8" name="Picture 7" descr="A black and white math equation&#10;&#10;Description automatically generated with medium confidence">
            <a:extLst>
              <a:ext uri="{FF2B5EF4-FFF2-40B4-BE49-F238E27FC236}">
                <a16:creationId xmlns:a16="http://schemas.microsoft.com/office/drawing/2014/main" id="{79C02DD8-1DA6-6CFB-7B48-B8D6E85E628C}"/>
              </a:ext>
            </a:extLst>
          </p:cNvPr>
          <p:cNvPicPr>
            <a:picLocks noChangeAspect="1"/>
          </p:cNvPicPr>
          <p:nvPr/>
        </p:nvPicPr>
        <p:blipFill>
          <a:blip r:embed="rId4"/>
          <a:stretch>
            <a:fillRect/>
          </a:stretch>
        </p:blipFill>
        <p:spPr>
          <a:xfrm>
            <a:off x="4985992" y="4807352"/>
            <a:ext cx="1917700" cy="571500"/>
          </a:xfrm>
          <a:prstGeom prst="rect">
            <a:avLst/>
          </a:prstGeom>
        </p:spPr>
      </p:pic>
      <p:pic>
        <p:nvPicPr>
          <p:cNvPr id="10" name="Picture 9" descr="A black symbols with a white background&#10;&#10;Description automatically generated">
            <a:extLst>
              <a:ext uri="{FF2B5EF4-FFF2-40B4-BE49-F238E27FC236}">
                <a16:creationId xmlns:a16="http://schemas.microsoft.com/office/drawing/2014/main" id="{DB8AE3BE-890E-90BD-50D3-6CAF2E320190}"/>
              </a:ext>
            </a:extLst>
          </p:cNvPr>
          <p:cNvPicPr>
            <a:picLocks noChangeAspect="1"/>
          </p:cNvPicPr>
          <p:nvPr/>
        </p:nvPicPr>
        <p:blipFill>
          <a:blip r:embed="rId5"/>
          <a:stretch>
            <a:fillRect/>
          </a:stretch>
        </p:blipFill>
        <p:spPr>
          <a:xfrm>
            <a:off x="4985992" y="5725584"/>
            <a:ext cx="2184400" cy="584200"/>
          </a:xfrm>
          <a:prstGeom prst="rect">
            <a:avLst/>
          </a:prstGeom>
        </p:spPr>
      </p:pic>
    </p:spTree>
    <p:extLst>
      <p:ext uri="{BB962C8B-B14F-4D97-AF65-F5344CB8AC3E}">
        <p14:creationId xmlns:p14="http://schemas.microsoft.com/office/powerpoint/2010/main" val="398085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4000" dirty="0"/>
              <a:t>Creating Neural Networks with </a:t>
            </a:r>
            <a:r>
              <a:rPr lang="en-US" sz="4000" dirty="0" err="1"/>
              <a:t>torch.nn.Module</a:t>
            </a:r>
            <a:endParaRPr lang="en-US" sz="4000"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000" dirty="0"/>
              <a:t>PyTorch provides the </a:t>
            </a:r>
            <a:r>
              <a:rPr lang="en-US" sz="2000" dirty="0" err="1"/>
              <a:t>torch.nn.Module</a:t>
            </a:r>
            <a:r>
              <a:rPr lang="en-US" sz="2000" dirty="0"/>
              <a:t> class, which is a base class for all neural network modules. It’s designed to encapsulate the structure and behavior of neural networks.</a:t>
            </a:r>
          </a:p>
          <a:p>
            <a:r>
              <a:rPr lang="en-US" sz="2000" b="1" dirty="0"/>
              <a:t>Defining a Neural Network Class</a:t>
            </a:r>
          </a:p>
          <a:p>
            <a:pPr lvl="1"/>
            <a:r>
              <a:rPr lang="en-US" sz="1800" b="1" dirty="0"/>
              <a:t>Subclassing </a:t>
            </a:r>
            <a:r>
              <a:rPr lang="en-US" sz="1800" b="1" dirty="0" err="1"/>
              <a:t>torch.nn.Module</a:t>
            </a:r>
            <a:r>
              <a:rPr lang="en-US" sz="1800" b="1" dirty="0"/>
              <a:t>:</a:t>
            </a:r>
            <a:r>
              <a:rPr lang="en-US" sz="1800" dirty="0"/>
              <a:t> To define a neural network in PyTorch, you create a class that inherits from </a:t>
            </a:r>
            <a:r>
              <a:rPr lang="en-US" sz="1800" dirty="0" err="1"/>
              <a:t>torch.nn.Module</a:t>
            </a:r>
            <a:r>
              <a:rPr lang="en-US" sz="1800" dirty="0"/>
              <a:t>. This class must implement two methods: __init__() to define the network's layers and forward() to define how the input data flows through the network.</a:t>
            </a:r>
          </a:p>
          <a:p>
            <a:pPr marL="742950" lvl="1" indent="-285750">
              <a:buFont typeface="Arial" panose="020B0604020202020204" pitchFamily="34" charset="0"/>
              <a:buChar char="•"/>
            </a:pPr>
            <a:r>
              <a:rPr lang="en-US" sz="1800" b="1" dirty="0"/>
              <a:t>Example:</a:t>
            </a:r>
            <a:endParaRPr lang="en-US" sz="1800" dirty="0"/>
          </a:p>
          <a:p>
            <a:endParaRPr lang="en-US" sz="1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mputer screen shot of text&#10;&#10;Description automatically generated">
            <a:extLst>
              <a:ext uri="{FF2B5EF4-FFF2-40B4-BE49-F238E27FC236}">
                <a16:creationId xmlns:a16="http://schemas.microsoft.com/office/drawing/2014/main" id="{C82965CE-1A25-28CA-1102-B7F1D8C22AAE}"/>
              </a:ext>
            </a:extLst>
          </p:cNvPr>
          <p:cNvPicPr>
            <a:picLocks noChangeAspect="1"/>
          </p:cNvPicPr>
          <p:nvPr/>
        </p:nvPicPr>
        <p:blipFill>
          <a:blip r:embed="rId3"/>
          <a:stretch>
            <a:fillRect/>
          </a:stretch>
        </p:blipFill>
        <p:spPr>
          <a:xfrm>
            <a:off x="2743200" y="3545513"/>
            <a:ext cx="9147866" cy="2947362"/>
          </a:xfrm>
          <a:prstGeom prst="rect">
            <a:avLst/>
          </a:prstGeom>
        </p:spPr>
      </p:pic>
    </p:spTree>
    <p:extLst>
      <p:ext uri="{BB962C8B-B14F-4D97-AF65-F5344CB8AC3E}">
        <p14:creationId xmlns:p14="http://schemas.microsoft.com/office/powerpoint/2010/main" val="2681092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4000" dirty="0"/>
              <a:t>Creating Neural Networks with torch.nn.Module</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400" b="1" dirty="0"/>
              <a:t>Initializing and Using the Network</a:t>
            </a:r>
          </a:p>
          <a:p>
            <a:pPr lvl="1"/>
            <a:r>
              <a:rPr lang="en-US" sz="2000" b="1" dirty="0"/>
              <a:t>Instantiation:</a:t>
            </a:r>
            <a:r>
              <a:rPr lang="en-US" sz="2000" dirty="0"/>
              <a:t> Once the network class is defined, you can instantiate it and pass data through it.</a:t>
            </a:r>
          </a:p>
          <a:p>
            <a:pPr marL="1200150" lvl="2" indent="-285750"/>
            <a:r>
              <a:rPr lang="en-US" b="1" dirty="0"/>
              <a:t>Example:</a:t>
            </a:r>
          </a:p>
          <a:p>
            <a:pPr marL="1200150" lvl="2" indent="-285750"/>
            <a:endParaRPr lang="en-US" b="1" dirty="0"/>
          </a:p>
          <a:p>
            <a:pPr marL="1200150" lvl="2" indent="-285750"/>
            <a:endParaRPr lang="en-US" b="1" dirty="0"/>
          </a:p>
          <a:p>
            <a:pPr marL="1200150" lvl="2" indent="-285750"/>
            <a:endParaRPr lang="en-US" b="1" dirty="0"/>
          </a:p>
          <a:p>
            <a:pPr marL="1200150" lvl="2" indent="-285750"/>
            <a:endParaRPr lang="en-US" dirty="0"/>
          </a:p>
          <a:p>
            <a:pPr lvl="1"/>
            <a:r>
              <a:rPr lang="en-US" sz="2000" b="1" dirty="0"/>
              <a:t>Parameters:</a:t>
            </a:r>
            <a:r>
              <a:rPr lang="en-US" sz="2000" dirty="0"/>
              <a:t> The parameters of the model, such as weights and biases, are automatically registered and can be accessed using model.parameters().</a:t>
            </a:r>
          </a:p>
          <a:p>
            <a:r>
              <a:rPr lang="en-US" sz="2400" b="1" dirty="0"/>
              <a:t>Managing Complexity</a:t>
            </a:r>
          </a:p>
          <a:p>
            <a:pPr lvl="1"/>
            <a:r>
              <a:rPr lang="en-US" sz="2000" b="1" dirty="0"/>
              <a:t>Modular Design:</a:t>
            </a:r>
            <a:r>
              <a:rPr lang="en-US" sz="2000" dirty="0"/>
              <a:t> PyTorch encourages modular design, where complex networks are composed of smaller, reusable modules. For example, you can create custom layers by combining existing layers or by defining new layers that inherit from torch.nn.Module.</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sign&#10;&#10;Description automatically generated">
            <a:extLst>
              <a:ext uri="{FF2B5EF4-FFF2-40B4-BE49-F238E27FC236}">
                <a16:creationId xmlns:a16="http://schemas.microsoft.com/office/drawing/2014/main" id="{BEBE667D-47F1-3D74-C71B-F7226AFF2AE6}"/>
              </a:ext>
            </a:extLst>
          </p:cNvPr>
          <p:cNvPicPr>
            <a:picLocks noChangeAspect="1"/>
          </p:cNvPicPr>
          <p:nvPr/>
        </p:nvPicPr>
        <p:blipFill>
          <a:blip r:embed="rId3"/>
          <a:stretch>
            <a:fillRect/>
          </a:stretch>
        </p:blipFill>
        <p:spPr>
          <a:xfrm>
            <a:off x="1388824" y="3016251"/>
            <a:ext cx="10459701" cy="1325563"/>
          </a:xfrm>
          <a:prstGeom prst="rect">
            <a:avLst/>
          </a:prstGeom>
        </p:spPr>
      </p:pic>
    </p:spTree>
    <p:extLst>
      <p:ext uri="{BB962C8B-B14F-4D97-AF65-F5344CB8AC3E}">
        <p14:creationId xmlns:p14="http://schemas.microsoft.com/office/powerpoint/2010/main" val="2080647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3200" dirty="0"/>
              <a:t>Training a Neural Network: Forward Pass, Backward Pass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531664"/>
            <a:ext cx="10515600" cy="4619096"/>
          </a:xfrm>
        </p:spPr>
        <p:txBody>
          <a:bodyPr>
            <a:noAutofit/>
          </a:bodyPr>
          <a:lstStyle/>
          <a:p>
            <a:pPr marL="0" indent="0">
              <a:buNone/>
            </a:pPr>
            <a:r>
              <a:rPr lang="en-US" sz="2000" dirty="0"/>
              <a:t>Training a neural network involves a cycle of forward and backward passes, followed by updates to the model’s parameters.</a:t>
            </a:r>
          </a:p>
          <a:p>
            <a:r>
              <a:rPr lang="en-US" sz="2000" b="1" dirty="0"/>
              <a:t>Forward Pass</a:t>
            </a:r>
          </a:p>
          <a:p>
            <a:pPr lvl="1"/>
            <a:r>
              <a:rPr lang="en-US" sz="1600" b="1" dirty="0"/>
              <a:t>Definition:</a:t>
            </a:r>
            <a:r>
              <a:rPr lang="en-US" sz="1600" dirty="0"/>
              <a:t> The forward pass involves passing the input data through the network to obtain predictions. This is the first step in the training process and is used to compute the loss.</a:t>
            </a:r>
          </a:p>
          <a:p>
            <a:r>
              <a:rPr lang="en-US" sz="2000" b="1" dirty="0"/>
              <a:t>Backward Pass (Backpropagation)</a:t>
            </a:r>
          </a:p>
          <a:p>
            <a:pPr lvl="1"/>
            <a:r>
              <a:rPr lang="en-US" sz="1600" b="1" dirty="0"/>
              <a:t>Definition:</a:t>
            </a:r>
            <a:r>
              <a:rPr lang="en-US" sz="1600" dirty="0"/>
              <a:t> The backward pass involves computing the gradients of the loss with respect to each parameter of the network using backpropagation. This is done by calling the backward() method on the loss.</a:t>
            </a:r>
          </a:p>
          <a:p>
            <a:pPr marL="1200150" lvl="2" indent="-285750"/>
            <a:r>
              <a:rPr lang="en-US" sz="1200" b="1" dirty="0"/>
              <a:t>Example:</a:t>
            </a:r>
          </a:p>
          <a:p>
            <a:pPr marL="742950" lvl="1" indent="-285750">
              <a:buFont typeface="Arial" panose="020B0604020202020204" pitchFamily="34" charset="0"/>
              <a:buChar char="•"/>
            </a:pPr>
            <a:endParaRPr lang="en-US" sz="1600" b="1" dirty="0"/>
          </a:p>
          <a:p>
            <a:pPr marL="457200" lvl="1" indent="0">
              <a:buNone/>
            </a:pPr>
            <a:endParaRPr lang="en-US" sz="1600" b="1" dirty="0"/>
          </a:p>
          <a:p>
            <a:pPr marL="742950" lvl="1" indent="-285750"/>
            <a:r>
              <a:rPr lang="en-US" sz="1600" b="1" dirty="0"/>
              <a:t>Gradient Descent:</a:t>
            </a:r>
            <a:r>
              <a:rPr lang="en-US" sz="1600" dirty="0"/>
              <a:t> The gradients are then used to update the model’s parameters in the direction that reduces the loss, typically using an optimizer.</a:t>
            </a:r>
          </a:p>
          <a:p>
            <a:r>
              <a:rPr lang="en-US" sz="2000" b="1" dirty="0"/>
              <a:t>Epochs and Iterations</a:t>
            </a:r>
          </a:p>
          <a:p>
            <a:pPr lvl="1"/>
            <a:r>
              <a:rPr lang="en-US" sz="1600" b="1" dirty="0"/>
              <a:t>Epoch:</a:t>
            </a:r>
            <a:r>
              <a:rPr lang="en-US" sz="1600" dirty="0"/>
              <a:t> One complete pass through the entire training dataset.</a:t>
            </a:r>
          </a:p>
          <a:p>
            <a:pPr lvl="1"/>
            <a:r>
              <a:rPr lang="en-US" sz="1600" b="1" dirty="0"/>
              <a:t>Iteration:</a:t>
            </a:r>
            <a:r>
              <a:rPr lang="en-US" sz="1600" dirty="0"/>
              <a:t> One pass through a single batch of data. The number of iterations per epoch depends on the batch size and the size of the dataset.</a:t>
            </a:r>
          </a:p>
          <a:p>
            <a:pPr marL="742950" lvl="1" indent="-285750"/>
            <a:endParaRPr lang="en-US" sz="2000" dirty="0"/>
          </a:p>
          <a:p>
            <a:pPr marL="742950" lvl="1" indent="-285750">
              <a:buFont typeface="Arial" panose="020B0604020202020204" pitchFamily="34" charset="0"/>
              <a:buChar char="•"/>
            </a:pPr>
            <a:endParaRPr lang="en-US" sz="1600" dirty="0"/>
          </a:p>
          <a:p>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1B8F06-82E7-FE20-9E07-13EB55B19D92}"/>
              </a:ext>
            </a:extLst>
          </p:cNvPr>
          <p:cNvPicPr>
            <a:picLocks noChangeAspect="1"/>
          </p:cNvPicPr>
          <p:nvPr/>
        </p:nvPicPr>
        <p:blipFill>
          <a:blip r:embed="rId3"/>
          <a:stretch>
            <a:fillRect/>
          </a:stretch>
        </p:blipFill>
        <p:spPr>
          <a:xfrm>
            <a:off x="2086113" y="4192935"/>
            <a:ext cx="6037470" cy="448731"/>
          </a:xfrm>
          <a:prstGeom prst="rect">
            <a:avLst/>
          </a:prstGeom>
        </p:spPr>
      </p:pic>
    </p:spTree>
    <p:extLst>
      <p:ext uri="{BB962C8B-B14F-4D97-AF65-F5344CB8AC3E}">
        <p14:creationId xmlns:p14="http://schemas.microsoft.com/office/powerpoint/2010/main" val="3702646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3200" dirty="0"/>
              <a:t>Loss Functions and Optimizers in PyTorch</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000" dirty="0"/>
              <a:t>Loss functions and optimizers are key components in the training process. The loss function quantifies how well the model’s predictions match the target values, while the optimizer updates the model’s parameters to minimize this loss.</a:t>
            </a:r>
          </a:p>
          <a:p>
            <a:r>
              <a:rPr lang="en-US" sz="2000" b="1" dirty="0"/>
              <a:t>Loss Functions</a:t>
            </a:r>
          </a:p>
          <a:p>
            <a:pPr lvl="1"/>
            <a:r>
              <a:rPr lang="en-US" sz="1600" b="1" dirty="0"/>
              <a:t>Definition:</a:t>
            </a:r>
            <a:r>
              <a:rPr lang="en-US" sz="1600" dirty="0"/>
              <a:t> A loss function measures the difference between the network’s predictions and the actual targets. PyTorch provides several loss functions for different types of tasks:</a:t>
            </a:r>
          </a:p>
          <a:p>
            <a:pPr marL="1200150" lvl="2" indent="-285750"/>
            <a:r>
              <a:rPr lang="en-US" sz="1600" b="1" dirty="0"/>
              <a:t>MSE Loss (Mean Squared Error):</a:t>
            </a:r>
            <a:r>
              <a:rPr lang="en-US" sz="1600" dirty="0"/>
              <a:t> Used for regression tasks where the goal is to predict continuous values.</a:t>
            </a:r>
          </a:p>
          <a:p>
            <a:pPr lvl="3"/>
            <a:r>
              <a:rPr lang="en-US" b="1" dirty="0"/>
              <a:t>Example:</a:t>
            </a:r>
          </a:p>
          <a:p>
            <a:pPr lvl="3"/>
            <a:endParaRPr lang="en-US" dirty="0"/>
          </a:p>
          <a:p>
            <a:pPr marL="0" indent="0">
              <a:buNone/>
            </a:pPr>
            <a:endParaRPr lang="en-US" sz="2000" b="1" dirty="0"/>
          </a:p>
          <a:p>
            <a:r>
              <a:rPr lang="en-US" sz="2000" b="1" dirty="0"/>
              <a:t>Cross-Entropy Loss:</a:t>
            </a:r>
            <a:r>
              <a:rPr lang="en-US" sz="2000" dirty="0"/>
              <a:t> Commonly used in classification tasks where the target is a category.</a:t>
            </a:r>
          </a:p>
          <a:p>
            <a:pPr lvl="3"/>
            <a:r>
              <a:rPr lang="en-US" sz="1600" b="1" dirty="0"/>
              <a:t>Example:</a:t>
            </a:r>
            <a:endParaRPr lang="en-US" sz="1600" dirty="0"/>
          </a:p>
          <a:p>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and white text&#10;&#10;Description automatically generated">
            <a:extLst>
              <a:ext uri="{FF2B5EF4-FFF2-40B4-BE49-F238E27FC236}">
                <a16:creationId xmlns:a16="http://schemas.microsoft.com/office/drawing/2014/main" id="{2DA96086-BC50-D64F-5680-4AD9C001C3EA}"/>
              </a:ext>
            </a:extLst>
          </p:cNvPr>
          <p:cNvPicPr>
            <a:picLocks noChangeAspect="1"/>
          </p:cNvPicPr>
          <p:nvPr/>
        </p:nvPicPr>
        <p:blipFill>
          <a:blip r:embed="rId3"/>
          <a:stretch>
            <a:fillRect/>
          </a:stretch>
        </p:blipFill>
        <p:spPr>
          <a:xfrm>
            <a:off x="3801563" y="4029763"/>
            <a:ext cx="6032500" cy="800100"/>
          </a:xfrm>
          <a:prstGeom prst="rect">
            <a:avLst/>
          </a:prstGeom>
        </p:spPr>
      </p:pic>
      <p:pic>
        <p:nvPicPr>
          <p:cNvPr id="9" name="Picture 8" descr="A blue and white text&#10;&#10;Description automatically generated">
            <a:extLst>
              <a:ext uri="{FF2B5EF4-FFF2-40B4-BE49-F238E27FC236}">
                <a16:creationId xmlns:a16="http://schemas.microsoft.com/office/drawing/2014/main" id="{246EC379-423B-EBF9-8AA3-052F39D5D000}"/>
              </a:ext>
            </a:extLst>
          </p:cNvPr>
          <p:cNvPicPr>
            <a:picLocks noChangeAspect="1"/>
          </p:cNvPicPr>
          <p:nvPr/>
        </p:nvPicPr>
        <p:blipFill>
          <a:blip r:embed="rId4"/>
          <a:stretch>
            <a:fillRect/>
          </a:stretch>
        </p:blipFill>
        <p:spPr>
          <a:xfrm>
            <a:off x="3801563" y="5509684"/>
            <a:ext cx="6235700" cy="800100"/>
          </a:xfrm>
          <a:prstGeom prst="rect">
            <a:avLst/>
          </a:prstGeom>
        </p:spPr>
      </p:pic>
    </p:spTree>
    <p:extLst>
      <p:ext uri="{BB962C8B-B14F-4D97-AF65-F5344CB8AC3E}">
        <p14:creationId xmlns:p14="http://schemas.microsoft.com/office/powerpoint/2010/main" val="2906480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3200" dirty="0"/>
              <a:t>Loss Functions and Optimizers in PyTorch</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b="1" dirty="0"/>
              <a:t>Optimizers</a:t>
            </a:r>
          </a:p>
          <a:p>
            <a:pPr lvl="1"/>
            <a:r>
              <a:rPr lang="en-US" b="1" dirty="0"/>
              <a:t>Definition:</a:t>
            </a:r>
            <a:r>
              <a:rPr lang="en-US" dirty="0"/>
              <a:t> An optimizer updates the network's parameters based on the computed gradients. PyTorch provides several optimizers, including:</a:t>
            </a:r>
          </a:p>
          <a:p>
            <a:pPr marL="1200150" lvl="2" indent="-285750"/>
            <a:r>
              <a:rPr lang="en-US" b="1" dirty="0"/>
              <a:t>SGD (Stochastic Gradient Descent):</a:t>
            </a:r>
            <a:r>
              <a:rPr lang="en-US" dirty="0"/>
              <a:t> The most basic optimizer that updates parameters by moving them in the direction of the negative gradient.</a:t>
            </a:r>
          </a:p>
          <a:p>
            <a:pPr lvl="3"/>
            <a:r>
              <a:rPr lang="en-US" b="1" dirty="0"/>
              <a:t>Example:</a:t>
            </a:r>
          </a:p>
          <a:p>
            <a:pPr lvl="3"/>
            <a:endParaRPr lang="en-US" b="1" dirty="0"/>
          </a:p>
          <a:p>
            <a:pPr lvl="3"/>
            <a:endParaRPr lang="en-US" dirty="0"/>
          </a:p>
          <a:p>
            <a:pPr marL="1200150" lvl="2" indent="-285750"/>
            <a:r>
              <a:rPr lang="en-US" b="1" dirty="0"/>
              <a:t>Adam:</a:t>
            </a:r>
            <a:r>
              <a:rPr lang="en-US" dirty="0"/>
              <a:t> An advanced optimizer that adapts the learning rate for each parameter, often leading to faster convergence.</a:t>
            </a:r>
          </a:p>
          <a:p>
            <a:pPr lvl="3"/>
            <a:r>
              <a:rPr lang="en-US" b="1" dirty="0"/>
              <a:t>Example:</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6F6025D-30FF-39C3-0CCF-FBB3C8D3DBD8}"/>
              </a:ext>
            </a:extLst>
          </p:cNvPr>
          <p:cNvPicPr>
            <a:picLocks noChangeAspect="1"/>
          </p:cNvPicPr>
          <p:nvPr/>
        </p:nvPicPr>
        <p:blipFill>
          <a:blip r:embed="rId3"/>
          <a:stretch>
            <a:fillRect/>
          </a:stretch>
        </p:blipFill>
        <p:spPr>
          <a:xfrm>
            <a:off x="2535583" y="3849389"/>
            <a:ext cx="7772400" cy="454094"/>
          </a:xfrm>
          <a:prstGeom prst="rect">
            <a:avLst/>
          </a:prstGeom>
        </p:spPr>
      </p:pic>
      <p:pic>
        <p:nvPicPr>
          <p:cNvPr id="8" name="Picture 7">
            <a:extLst>
              <a:ext uri="{FF2B5EF4-FFF2-40B4-BE49-F238E27FC236}">
                <a16:creationId xmlns:a16="http://schemas.microsoft.com/office/drawing/2014/main" id="{3ED6CC30-B604-1877-06F6-B449215E7CD8}"/>
              </a:ext>
            </a:extLst>
          </p:cNvPr>
          <p:cNvPicPr>
            <a:picLocks noChangeAspect="1"/>
          </p:cNvPicPr>
          <p:nvPr/>
        </p:nvPicPr>
        <p:blipFill>
          <a:blip r:embed="rId4"/>
          <a:stretch>
            <a:fillRect/>
          </a:stretch>
        </p:blipFill>
        <p:spPr>
          <a:xfrm>
            <a:off x="2535583" y="5397725"/>
            <a:ext cx="7772400" cy="462642"/>
          </a:xfrm>
          <a:prstGeom prst="rect">
            <a:avLst/>
          </a:prstGeom>
        </p:spPr>
      </p:pic>
    </p:spTree>
    <p:extLst>
      <p:ext uri="{BB962C8B-B14F-4D97-AF65-F5344CB8AC3E}">
        <p14:creationId xmlns:p14="http://schemas.microsoft.com/office/powerpoint/2010/main" val="4000348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Introduction to PyTorch</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372533" y="1816806"/>
            <a:ext cx="10981266" cy="4619096"/>
          </a:xfrm>
        </p:spPr>
        <p:txBody>
          <a:bodyPr>
            <a:noAutofit/>
          </a:bodyPr>
          <a:lstStyle/>
          <a:p>
            <a:pPr marL="742950" lvl="1" indent="-285750">
              <a:lnSpc>
                <a:spcPct val="100000"/>
              </a:lnSpc>
            </a:pPr>
            <a:r>
              <a:rPr lang="en-US" sz="2000" dirty="0"/>
              <a:t>PyTorch has rapidly become one of the most popular deep learning frameworks in the world. </a:t>
            </a:r>
          </a:p>
          <a:p>
            <a:pPr marL="742950" lvl="1" indent="-285750">
              <a:lnSpc>
                <a:spcPct val="100000"/>
              </a:lnSpc>
            </a:pPr>
            <a:r>
              <a:rPr lang="en-US" sz="2000" dirty="0"/>
              <a:t>Developed by Facebook's AI Research lab, it provides an intuitive and flexible platform for researchers and developers to build, train, and deploy neural networks with ease. </a:t>
            </a:r>
          </a:p>
          <a:p>
            <a:pPr marL="742950" lvl="1" indent="-285750">
              <a:lnSpc>
                <a:spcPct val="100000"/>
              </a:lnSpc>
            </a:pPr>
            <a:r>
              <a:rPr lang="en-US" sz="2000" dirty="0"/>
              <a:t>Whether you're an academic looking to push the boundaries of machine learning research or a developer aiming to integrate state-of-the-art AI into production systems, PyTorch offers the tools and community support needed to achieve your goals.</a:t>
            </a:r>
          </a:p>
          <a:p>
            <a:pPr marL="742950" lvl="1" indent="-285750">
              <a:lnSpc>
                <a:spcPct val="100000"/>
              </a:lnSpc>
            </a:pPr>
            <a:r>
              <a:rPr lang="en-US" sz="2000" dirty="0"/>
              <a:t>In this section, we will dive into the core concepts of PyTorch, exploring what makes it unique, how it compares to other frameworks, and its evolution over time. </a:t>
            </a:r>
          </a:p>
          <a:p>
            <a:pPr marL="742950" lvl="1" indent="-285750">
              <a:lnSpc>
                <a:spcPct val="100000"/>
              </a:lnSpc>
            </a:pPr>
            <a:r>
              <a:rPr lang="en-US" sz="2000" dirty="0"/>
              <a:t>By the end of this section, you'll have a solid understanding of PyTorch's foundations, setting the stage for deeper explorations into its more advanced capabilities.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742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3200" dirty="0"/>
              <a:t>Loss Functions and Optimizers in PyTorch</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b="1" dirty="0"/>
              <a:t>Optimizers</a:t>
            </a:r>
          </a:p>
          <a:p>
            <a:pPr lvl="1"/>
            <a:r>
              <a:rPr lang="en-US" b="1" dirty="0"/>
              <a:t>Optimization Loop:</a:t>
            </a:r>
            <a:endParaRPr lang="en-US" dirty="0"/>
          </a:p>
          <a:p>
            <a:pPr marL="1200150" lvl="2" indent="-285750"/>
            <a:r>
              <a:rPr lang="en-US" b="1" dirty="0"/>
              <a:t>Step 1:</a:t>
            </a:r>
            <a:r>
              <a:rPr lang="en-US" dirty="0"/>
              <a:t> Zero the gradients to prevent gradient accumulation.</a:t>
            </a:r>
          </a:p>
          <a:p>
            <a:pPr marL="1200150" lvl="2" indent="-285750"/>
            <a:r>
              <a:rPr lang="en-US" b="1" dirty="0"/>
              <a:t>Step 2:</a:t>
            </a:r>
            <a:r>
              <a:rPr lang="en-US" dirty="0"/>
              <a:t> Perform the forward pass and compute the loss.</a:t>
            </a:r>
          </a:p>
          <a:p>
            <a:pPr marL="1200150" lvl="2" indent="-285750"/>
            <a:r>
              <a:rPr lang="en-US" b="1" dirty="0"/>
              <a:t>Step 3:</a:t>
            </a:r>
            <a:r>
              <a:rPr lang="en-US" dirty="0"/>
              <a:t> Perform the backward pass to compute gradients.</a:t>
            </a:r>
          </a:p>
          <a:p>
            <a:pPr marL="1200150" lvl="2" indent="-285750"/>
            <a:r>
              <a:rPr lang="en-US" b="1" dirty="0"/>
              <a:t>Step 4:</a:t>
            </a:r>
            <a:r>
              <a:rPr lang="en-US" dirty="0"/>
              <a:t> Update the parameters using the optimizer.</a:t>
            </a:r>
          </a:p>
          <a:p>
            <a:pPr marL="1200150" lvl="2" indent="-285750"/>
            <a:r>
              <a:rPr lang="en-US" b="1" dirty="0"/>
              <a:t>Example:</a:t>
            </a: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mputer code with white text&#10;&#10;Description automatically generated">
            <a:extLst>
              <a:ext uri="{FF2B5EF4-FFF2-40B4-BE49-F238E27FC236}">
                <a16:creationId xmlns:a16="http://schemas.microsoft.com/office/drawing/2014/main" id="{55A7FBA4-EB76-515C-CE6E-6E1BB0D345A8}"/>
              </a:ext>
            </a:extLst>
          </p:cNvPr>
          <p:cNvPicPr>
            <a:picLocks noChangeAspect="1"/>
          </p:cNvPicPr>
          <p:nvPr/>
        </p:nvPicPr>
        <p:blipFill>
          <a:blip r:embed="rId3"/>
          <a:stretch>
            <a:fillRect/>
          </a:stretch>
        </p:blipFill>
        <p:spPr>
          <a:xfrm>
            <a:off x="3608457" y="4000236"/>
            <a:ext cx="6273800" cy="2032000"/>
          </a:xfrm>
          <a:prstGeom prst="rect">
            <a:avLst/>
          </a:prstGeom>
        </p:spPr>
      </p:pic>
    </p:spTree>
    <p:extLst>
      <p:ext uri="{BB962C8B-B14F-4D97-AF65-F5344CB8AC3E}">
        <p14:creationId xmlns:p14="http://schemas.microsoft.com/office/powerpoint/2010/main" val="1727525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3200" dirty="0"/>
              <a:t>Loading and Preprocessing Data</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400" b="1" dirty="0"/>
              <a:t>Introduction</a:t>
            </a:r>
          </a:p>
          <a:p>
            <a:r>
              <a:rPr lang="en-US" sz="2400" dirty="0"/>
              <a:t>Data is the fuel that powers neural networks. </a:t>
            </a:r>
          </a:p>
          <a:p>
            <a:r>
              <a:rPr lang="en-US" sz="2400" dirty="0"/>
              <a:t>However, raw data is often messy and unstructured, requiring careful preprocessing before it can be fed into a model. </a:t>
            </a:r>
          </a:p>
          <a:p>
            <a:r>
              <a:rPr lang="en-US" sz="2400" dirty="0"/>
              <a:t>PyTorch provides powerful tools for loading and preprocessing data, making it easier to manage large datasets and perform necessary transformations. </a:t>
            </a:r>
          </a:p>
          <a:p>
            <a:r>
              <a:rPr lang="en-US" sz="2400" dirty="0"/>
              <a:t>In this section, we will explore how to efficiently load data using </a:t>
            </a:r>
            <a:r>
              <a:rPr lang="en-US" sz="2400" dirty="0" err="1"/>
              <a:t>torchvision.datasets</a:t>
            </a:r>
            <a:r>
              <a:rPr lang="en-US" sz="2400" dirty="0"/>
              <a:t> and </a:t>
            </a:r>
            <a:r>
              <a:rPr lang="en-US" sz="2400" dirty="0" err="1"/>
              <a:t>torch.utils.data.Dataset</a:t>
            </a:r>
            <a:r>
              <a:rPr lang="en-US" sz="2400" dirty="0"/>
              <a:t>, apply common preprocessing techniques such as normalization and resizing, create custom datasets, and handle batch processing. </a:t>
            </a:r>
          </a:p>
          <a:p>
            <a:r>
              <a:rPr lang="en-US" sz="2400" dirty="0"/>
              <a:t>By the end of this section, you will be well-equipped to manage and preprocess data for your deep learning projects.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592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2800" dirty="0"/>
              <a:t>Loading Data with </a:t>
            </a:r>
            <a:r>
              <a:rPr lang="en-US" sz="2800" dirty="0" err="1"/>
              <a:t>torchvision.datasets</a:t>
            </a:r>
            <a:r>
              <a:rPr lang="en-US" sz="2800" dirty="0"/>
              <a:t> and </a:t>
            </a:r>
            <a:r>
              <a:rPr lang="en-US" sz="2800" dirty="0" err="1"/>
              <a:t>torch.utils.data.Dataset</a:t>
            </a:r>
            <a:endParaRPr lang="en-US" sz="2800"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000" dirty="0"/>
              <a:t>One of the most important tasks in deep learning is efficiently loading and managing data. PyTorch provides two essential tools for this: </a:t>
            </a:r>
            <a:r>
              <a:rPr lang="en-US" sz="2000" dirty="0" err="1"/>
              <a:t>torchvision.datasets</a:t>
            </a:r>
            <a:r>
              <a:rPr lang="en-US" sz="2000" dirty="0"/>
              <a:t> for standard datasets and </a:t>
            </a:r>
            <a:r>
              <a:rPr lang="en-US" sz="2000" dirty="0" err="1"/>
              <a:t>torch.utils.data.Dataset</a:t>
            </a:r>
            <a:r>
              <a:rPr lang="en-US" sz="2000" dirty="0"/>
              <a:t> for custom datasets.</a:t>
            </a:r>
          </a:p>
          <a:p>
            <a:r>
              <a:rPr lang="en-US" sz="2000" b="1" dirty="0"/>
              <a:t>Loading Standard Datasets with </a:t>
            </a:r>
            <a:r>
              <a:rPr lang="en-US" sz="2000" b="1" dirty="0" err="1"/>
              <a:t>torchvision.datasets</a:t>
            </a:r>
            <a:endParaRPr lang="en-US" sz="2000" b="1" dirty="0"/>
          </a:p>
          <a:p>
            <a:pPr lvl="1"/>
            <a:r>
              <a:rPr lang="en-US" sz="1800" b="1" dirty="0"/>
              <a:t>Overview:</a:t>
            </a:r>
            <a:r>
              <a:rPr lang="en-US" sz="1800" dirty="0"/>
              <a:t> </a:t>
            </a:r>
            <a:r>
              <a:rPr lang="en-US" sz="1800" dirty="0" err="1"/>
              <a:t>torchvision.datasets</a:t>
            </a:r>
            <a:r>
              <a:rPr lang="en-US" sz="1800" dirty="0"/>
              <a:t> provides access to popular datasets such as MNIST, CIFAR-10, and ImageNet, which are commonly used for training and benchmarking deep learning models.</a:t>
            </a:r>
          </a:p>
          <a:p>
            <a:pPr lvl="1"/>
            <a:r>
              <a:rPr lang="en-US" sz="1800" b="1" dirty="0"/>
              <a:t>Example:</a:t>
            </a:r>
          </a:p>
          <a:p>
            <a:pPr lvl="1"/>
            <a:endParaRPr lang="en-US" sz="1800" b="1" dirty="0"/>
          </a:p>
          <a:p>
            <a:pPr lvl="1"/>
            <a:endParaRPr lang="en-US" sz="1800" b="1" dirty="0"/>
          </a:p>
          <a:p>
            <a:pPr lvl="1"/>
            <a:endParaRPr lang="en-US" sz="1800" b="1" dirty="0"/>
          </a:p>
          <a:p>
            <a:pPr lvl="1"/>
            <a:endParaRPr lang="en-US" sz="1800" b="1" dirty="0"/>
          </a:p>
          <a:p>
            <a:pPr>
              <a:buFont typeface="Arial" panose="020B0604020202020204" pitchFamily="34" charset="0"/>
              <a:buChar char="•"/>
            </a:pPr>
            <a:endParaRPr lang="en-US" sz="2000" b="1" dirty="0"/>
          </a:p>
          <a:p>
            <a:pPr lvl="1"/>
            <a:r>
              <a:rPr lang="en-US" sz="1800" b="1" dirty="0"/>
              <a:t>Transformations:</a:t>
            </a:r>
            <a:r>
              <a:rPr lang="en-US" sz="1800" dirty="0"/>
              <a:t> The transform argument allows you to apply preprocessing steps like converting images to tensors, normalizing pixel values, and more.</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text&#10;&#10;Description automatically generated">
            <a:extLst>
              <a:ext uri="{FF2B5EF4-FFF2-40B4-BE49-F238E27FC236}">
                <a16:creationId xmlns:a16="http://schemas.microsoft.com/office/drawing/2014/main" id="{81E85EC2-A936-E503-5163-F6CB96850CA0}"/>
              </a:ext>
            </a:extLst>
          </p:cNvPr>
          <p:cNvPicPr>
            <a:picLocks noChangeAspect="1"/>
          </p:cNvPicPr>
          <p:nvPr/>
        </p:nvPicPr>
        <p:blipFill>
          <a:blip r:embed="rId3"/>
          <a:stretch>
            <a:fillRect/>
          </a:stretch>
        </p:blipFill>
        <p:spPr>
          <a:xfrm>
            <a:off x="1348409" y="3905402"/>
            <a:ext cx="10209958" cy="1488231"/>
          </a:xfrm>
          <a:prstGeom prst="rect">
            <a:avLst/>
          </a:prstGeom>
        </p:spPr>
      </p:pic>
    </p:spTree>
    <p:extLst>
      <p:ext uri="{BB962C8B-B14F-4D97-AF65-F5344CB8AC3E}">
        <p14:creationId xmlns:p14="http://schemas.microsoft.com/office/powerpoint/2010/main" val="2687607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2800" dirty="0"/>
              <a:t>Loading Data with </a:t>
            </a:r>
            <a:r>
              <a:rPr lang="en-US" sz="2800" dirty="0" err="1"/>
              <a:t>torchvision.datasets</a:t>
            </a:r>
            <a:r>
              <a:rPr lang="en-US" sz="2800" dirty="0"/>
              <a:t> and </a:t>
            </a:r>
            <a:r>
              <a:rPr lang="en-US" sz="2800" dirty="0" err="1"/>
              <a:t>torch.utils.data.Dataset</a:t>
            </a:r>
            <a:endParaRPr lang="en-US" sz="2800" dirty="0"/>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r>
              <a:rPr lang="en-US" sz="2000" b="1" dirty="0"/>
              <a:t>Custom Datasets with </a:t>
            </a:r>
            <a:r>
              <a:rPr lang="en-US" sz="2000" b="1" dirty="0" err="1"/>
              <a:t>torch.utils.data.Dataset</a:t>
            </a:r>
            <a:endParaRPr lang="en-US" sz="2000" b="1" dirty="0"/>
          </a:p>
          <a:p>
            <a:pPr lvl="1"/>
            <a:r>
              <a:rPr lang="en-US" sz="1600" b="1" dirty="0"/>
              <a:t>Overview:</a:t>
            </a:r>
            <a:r>
              <a:rPr lang="en-US" sz="1600" dirty="0"/>
              <a:t> When working with datasets that are not available in </a:t>
            </a:r>
            <a:r>
              <a:rPr lang="en-US" sz="1600" dirty="0" err="1"/>
              <a:t>torchvision.datasets</a:t>
            </a:r>
            <a:r>
              <a:rPr lang="en-US" sz="1600" dirty="0"/>
              <a:t>, you can create your own dataset class by subclassing </a:t>
            </a:r>
            <a:r>
              <a:rPr lang="en-US" sz="1600" dirty="0" err="1"/>
              <a:t>torch.utils.data.Dataset</a:t>
            </a:r>
            <a:r>
              <a:rPr lang="en-US" sz="1600" dirty="0"/>
              <a:t>.</a:t>
            </a:r>
          </a:p>
          <a:p>
            <a:pPr lvl="1"/>
            <a:r>
              <a:rPr lang="en-US" sz="1600" b="1" dirty="0"/>
              <a:t>Creating a Custom Dataset:</a:t>
            </a:r>
            <a:endParaRPr lang="en-US" sz="1600" dirty="0"/>
          </a:p>
          <a:p>
            <a:pPr marL="1200150" lvl="2" indent="-285750"/>
            <a:r>
              <a:rPr lang="en-US" sz="1600" b="1" dirty="0"/>
              <a:t>Step 1:</a:t>
            </a:r>
            <a:r>
              <a:rPr lang="en-US" sz="1600" dirty="0"/>
              <a:t> Subclass </a:t>
            </a:r>
            <a:r>
              <a:rPr lang="en-US" sz="1600" dirty="0" err="1"/>
              <a:t>torch.utils.data.Dataset</a:t>
            </a:r>
            <a:r>
              <a:rPr lang="en-US" sz="1600" dirty="0"/>
              <a:t>.</a:t>
            </a:r>
          </a:p>
          <a:p>
            <a:pPr marL="1200150" lvl="2" indent="-285750"/>
            <a:r>
              <a:rPr lang="en-US" sz="1600" b="1" dirty="0"/>
              <a:t>Step 2:</a:t>
            </a:r>
            <a:r>
              <a:rPr lang="en-US" sz="1600" dirty="0"/>
              <a:t> Implement the __</a:t>
            </a:r>
            <a:r>
              <a:rPr lang="en-US" sz="1600" dirty="0" err="1"/>
              <a:t>len</a:t>
            </a:r>
            <a:r>
              <a:rPr lang="en-US" sz="1600" dirty="0"/>
              <a:t>__() method to </a:t>
            </a:r>
            <a:br>
              <a:rPr lang="en-US" sz="1600" dirty="0"/>
            </a:br>
            <a:r>
              <a:rPr lang="en-US" sz="1600" dirty="0"/>
              <a:t>return the number of samples in the dataset.</a:t>
            </a:r>
          </a:p>
          <a:p>
            <a:pPr marL="1200150" lvl="2" indent="-285750"/>
            <a:r>
              <a:rPr lang="en-US" sz="1600" b="1" dirty="0"/>
              <a:t>Step 3:</a:t>
            </a:r>
            <a:r>
              <a:rPr lang="en-US" sz="1600" dirty="0"/>
              <a:t> Implement the __</a:t>
            </a:r>
            <a:r>
              <a:rPr lang="en-US" sz="1600" dirty="0" err="1"/>
              <a:t>getitem</a:t>
            </a:r>
            <a:r>
              <a:rPr lang="en-US" sz="1600" dirty="0"/>
              <a:t>__() method </a:t>
            </a:r>
            <a:br>
              <a:rPr lang="en-US" sz="1600" dirty="0"/>
            </a:br>
            <a:r>
              <a:rPr lang="en-US" sz="1600" dirty="0"/>
              <a:t>to load and return a sample from the dataset </a:t>
            </a:r>
            <a:br>
              <a:rPr lang="en-US" sz="1600" dirty="0"/>
            </a:br>
            <a:r>
              <a:rPr lang="en-US" sz="1600" dirty="0"/>
              <a:t>at the given index.</a:t>
            </a:r>
          </a:p>
          <a:p>
            <a:pPr marL="1200150" lvl="2" indent="-285750"/>
            <a:r>
              <a:rPr lang="en-US" sz="1600" b="1" dirty="0"/>
              <a:t>Example:</a:t>
            </a:r>
            <a:endParaRPr lang="en-US" sz="1600" dirty="0"/>
          </a:p>
          <a:p>
            <a:pPr marL="0" indent="0">
              <a:buNone/>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 program&#10;&#10;Description automatically generated">
            <a:extLst>
              <a:ext uri="{FF2B5EF4-FFF2-40B4-BE49-F238E27FC236}">
                <a16:creationId xmlns:a16="http://schemas.microsoft.com/office/drawing/2014/main" id="{8055CFEF-3647-D317-26BE-073BE1CA0183}"/>
              </a:ext>
            </a:extLst>
          </p:cNvPr>
          <p:cNvPicPr>
            <a:picLocks noChangeAspect="1"/>
          </p:cNvPicPr>
          <p:nvPr/>
        </p:nvPicPr>
        <p:blipFill>
          <a:blip r:embed="rId3"/>
          <a:stretch>
            <a:fillRect/>
          </a:stretch>
        </p:blipFill>
        <p:spPr>
          <a:xfrm>
            <a:off x="6201377" y="2645189"/>
            <a:ext cx="5292463" cy="3664595"/>
          </a:xfrm>
          <a:prstGeom prst="rect">
            <a:avLst/>
          </a:prstGeom>
        </p:spPr>
      </p:pic>
    </p:spTree>
    <p:extLst>
      <p:ext uri="{BB962C8B-B14F-4D97-AF65-F5344CB8AC3E}">
        <p14:creationId xmlns:p14="http://schemas.microsoft.com/office/powerpoint/2010/main" val="1372092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2800" dirty="0"/>
              <a:t>Preprocessing Techniques: Normalization, Resizing, Transformations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690688"/>
            <a:ext cx="10515600" cy="4619096"/>
          </a:xfrm>
        </p:spPr>
        <p:txBody>
          <a:bodyPr>
            <a:noAutofit/>
          </a:bodyPr>
          <a:lstStyle/>
          <a:p>
            <a:pPr marL="0" indent="0">
              <a:buNone/>
            </a:pPr>
            <a:r>
              <a:rPr lang="en-US" sz="2400" dirty="0"/>
              <a:t>Preprocessing is a crucial step that can significantly impact the performance of your model. Common techniques include normalization, resizing, and other transformations that prepare data for training.</a:t>
            </a:r>
          </a:p>
          <a:p>
            <a:r>
              <a:rPr lang="en-US" sz="2400" b="1" dirty="0"/>
              <a:t>Normalization</a:t>
            </a:r>
          </a:p>
          <a:p>
            <a:pPr lvl="1"/>
            <a:r>
              <a:rPr lang="en-US" sz="2000" b="1" dirty="0"/>
              <a:t>Definition:</a:t>
            </a:r>
            <a:r>
              <a:rPr lang="en-US" sz="2000" dirty="0"/>
              <a:t> Normalization involves scaling the input data to a specific range, typically [0, 1] or [-1, 1]. This helps in speeding up the training process and can lead to better convergence.</a:t>
            </a:r>
          </a:p>
          <a:p>
            <a:pPr marL="742950" lvl="1" indent="-285750">
              <a:buFont typeface="Arial" panose="020B0604020202020204" pitchFamily="34" charset="0"/>
              <a:buChar char="•"/>
            </a:pPr>
            <a:r>
              <a:rPr lang="en-US" sz="2000" b="1" dirty="0"/>
              <a:t>Example:</a:t>
            </a: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background with white text&#10;&#10;Description automatically generated">
            <a:extLst>
              <a:ext uri="{FF2B5EF4-FFF2-40B4-BE49-F238E27FC236}">
                <a16:creationId xmlns:a16="http://schemas.microsoft.com/office/drawing/2014/main" id="{F5C1B510-DC8F-E7B3-1F50-1679281824F0}"/>
              </a:ext>
            </a:extLst>
          </p:cNvPr>
          <p:cNvPicPr>
            <a:picLocks noChangeAspect="1"/>
          </p:cNvPicPr>
          <p:nvPr/>
        </p:nvPicPr>
        <p:blipFill>
          <a:blip r:embed="rId3"/>
          <a:stretch>
            <a:fillRect/>
          </a:stretch>
        </p:blipFill>
        <p:spPr>
          <a:xfrm>
            <a:off x="2903376" y="4257123"/>
            <a:ext cx="7658100" cy="1612900"/>
          </a:xfrm>
          <a:prstGeom prst="rect">
            <a:avLst/>
          </a:prstGeom>
        </p:spPr>
      </p:pic>
    </p:spTree>
    <p:extLst>
      <p:ext uri="{BB962C8B-B14F-4D97-AF65-F5344CB8AC3E}">
        <p14:creationId xmlns:p14="http://schemas.microsoft.com/office/powerpoint/2010/main" val="2261836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2800" dirty="0"/>
              <a:t>Preprocessing Techniques: Normalization, Resizing, Transformations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000" b="1" dirty="0"/>
              <a:t>Resizing</a:t>
            </a:r>
          </a:p>
          <a:p>
            <a:pPr lvl="1"/>
            <a:r>
              <a:rPr lang="en-US" sz="1800" b="1" dirty="0"/>
              <a:t>Definition:</a:t>
            </a:r>
            <a:r>
              <a:rPr lang="en-US" sz="1800" dirty="0"/>
              <a:t> Resizing images to a fixed size is necessary when working with neural networks, as they often expect input images to have the same dimensions.</a:t>
            </a:r>
          </a:p>
          <a:p>
            <a:pPr marL="742950" lvl="1" indent="-285750">
              <a:buFont typeface="Arial" panose="020B0604020202020204" pitchFamily="34" charset="0"/>
              <a:buChar char="•"/>
            </a:pPr>
            <a:r>
              <a:rPr lang="en-US" sz="1800" b="1" dirty="0"/>
              <a:t>Example:</a:t>
            </a:r>
          </a:p>
          <a:p>
            <a:pPr marL="742950" lvl="1" indent="-285750">
              <a:buFont typeface="Arial" panose="020B0604020202020204" pitchFamily="34" charset="0"/>
              <a:buChar char="•"/>
            </a:pPr>
            <a:endParaRPr lang="en-US" sz="1800" b="1" dirty="0"/>
          </a:p>
          <a:p>
            <a:pPr marL="457200" lvl="1" indent="0">
              <a:buNone/>
            </a:pPr>
            <a:endParaRPr lang="en-US" sz="2000" b="1" dirty="0"/>
          </a:p>
          <a:p>
            <a:r>
              <a:rPr lang="en-US" sz="2000" b="1" dirty="0"/>
              <a:t>Transformations</a:t>
            </a:r>
          </a:p>
          <a:p>
            <a:pPr lvl="1"/>
            <a:r>
              <a:rPr lang="en-US" sz="1800" b="1" dirty="0"/>
              <a:t>Overview:</a:t>
            </a:r>
            <a:r>
              <a:rPr lang="en-US" sz="1800" dirty="0"/>
              <a:t> PyTorch's </a:t>
            </a:r>
            <a:r>
              <a:rPr lang="en-US" sz="1800" dirty="0" err="1"/>
              <a:t>torchvision.transforms</a:t>
            </a:r>
            <a:r>
              <a:rPr lang="en-US" sz="1800" dirty="0"/>
              <a:t> module provides a variety of transformations that can be applied to images, including random cropping, flipping, rotation, and more.</a:t>
            </a:r>
          </a:p>
          <a:p>
            <a:pPr marL="742950" lvl="1" indent="-285750">
              <a:buFont typeface="Arial" panose="020B0604020202020204" pitchFamily="34" charset="0"/>
              <a:buChar char="•"/>
            </a:pPr>
            <a:r>
              <a:rPr lang="en-US" sz="1800" b="1" dirty="0"/>
              <a:t>Example:</a:t>
            </a:r>
            <a:endParaRPr lang="en-US" sz="1800" dirty="0"/>
          </a:p>
          <a:p>
            <a:pPr marL="285750" indent="-285750"/>
            <a:endParaRPr lang="en-US" sz="2000" dirty="0"/>
          </a:p>
          <a:p>
            <a:pPr marL="0" indent="0">
              <a:buNone/>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10;&#10;Description automatically generated">
            <a:extLst>
              <a:ext uri="{FF2B5EF4-FFF2-40B4-BE49-F238E27FC236}">
                <a16:creationId xmlns:a16="http://schemas.microsoft.com/office/drawing/2014/main" id="{9B3BBB8E-A3FD-48EF-733F-D7FCC6F68B31}"/>
              </a:ext>
            </a:extLst>
          </p:cNvPr>
          <p:cNvPicPr>
            <a:picLocks noChangeAspect="1"/>
          </p:cNvPicPr>
          <p:nvPr/>
        </p:nvPicPr>
        <p:blipFill>
          <a:blip r:embed="rId3"/>
          <a:stretch>
            <a:fillRect/>
          </a:stretch>
        </p:blipFill>
        <p:spPr>
          <a:xfrm>
            <a:off x="2742924" y="2428056"/>
            <a:ext cx="4115821" cy="1000943"/>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467E38DB-0F22-6F57-038F-6F67673B1AEB}"/>
              </a:ext>
            </a:extLst>
          </p:cNvPr>
          <p:cNvPicPr>
            <a:picLocks noChangeAspect="1"/>
          </p:cNvPicPr>
          <p:nvPr/>
        </p:nvPicPr>
        <p:blipFill>
          <a:blip r:embed="rId4"/>
          <a:stretch>
            <a:fillRect/>
          </a:stretch>
        </p:blipFill>
        <p:spPr>
          <a:xfrm>
            <a:off x="2742924" y="4304439"/>
            <a:ext cx="8226186" cy="2005345"/>
          </a:xfrm>
          <a:prstGeom prst="rect">
            <a:avLst/>
          </a:prstGeom>
        </p:spPr>
      </p:pic>
    </p:spTree>
    <p:extLst>
      <p:ext uri="{BB962C8B-B14F-4D97-AF65-F5344CB8AC3E}">
        <p14:creationId xmlns:p14="http://schemas.microsoft.com/office/powerpoint/2010/main" val="4244185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4000" dirty="0"/>
              <a:t>Custom Datasets and Data Loaders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When working with datasets that are not pre-processed or require custom handling, you can create custom datasets and data loaders.</a:t>
            </a:r>
          </a:p>
          <a:p>
            <a:r>
              <a:rPr lang="en-US" sz="2000" b="1" dirty="0"/>
              <a:t>Custom Dataset Implementation</a:t>
            </a:r>
          </a:p>
          <a:p>
            <a:pPr lvl="1"/>
            <a:r>
              <a:rPr lang="en-US" sz="1800" b="1" dirty="0"/>
              <a:t>Data Organization:</a:t>
            </a:r>
            <a:r>
              <a:rPr lang="en-US" sz="1800" dirty="0"/>
              <a:t> Custom datasets often involve loading data from various sources such as images, text files, or even databases. Organizing and handling these data efficiently is key.</a:t>
            </a:r>
          </a:p>
          <a:p>
            <a:pPr marL="742950" lvl="1" indent="-285750">
              <a:buFont typeface="Arial" panose="020B0604020202020204" pitchFamily="34" charset="0"/>
              <a:buChar char="•"/>
            </a:pPr>
            <a:r>
              <a:rPr lang="en-US" sz="1800" b="1" dirty="0"/>
              <a:t>Example:</a:t>
            </a:r>
            <a:endParaRPr lang="en-US" sz="1800" dirty="0"/>
          </a:p>
          <a:p>
            <a:pPr marL="0" indent="0">
              <a:buNone/>
            </a:pP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program&#10;&#10;Description automatically generated">
            <a:extLst>
              <a:ext uri="{FF2B5EF4-FFF2-40B4-BE49-F238E27FC236}">
                <a16:creationId xmlns:a16="http://schemas.microsoft.com/office/drawing/2014/main" id="{2612EA02-9B91-7464-655C-E8BE8E651FB3}"/>
              </a:ext>
            </a:extLst>
          </p:cNvPr>
          <p:cNvPicPr>
            <a:picLocks noChangeAspect="1"/>
          </p:cNvPicPr>
          <p:nvPr/>
        </p:nvPicPr>
        <p:blipFill>
          <a:blip r:embed="rId3"/>
          <a:stretch>
            <a:fillRect/>
          </a:stretch>
        </p:blipFill>
        <p:spPr>
          <a:xfrm>
            <a:off x="2984356" y="3102421"/>
            <a:ext cx="6874488" cy="3390454"/>
          </a:xfrm>
          <a:prstGeom prst="rect">
            <a:avLst/>
          </a:prstGeom>
        </p:spPr>
      </p:pic>
    </p:spTree>
    <p:extLst>
      <p:ext uri="{BB962C8B-B14F-4D97-AF65-F5344CB8AC3E}">
        <p14:creationId xmlns:p14="http://schemas.microsoft.com/office/powerpoint/2010/main" val="1454571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normAutofit/>
          </a:bodyPr>
          <a:lstStyle/>
          <a:p>
            <a:r>
              <a:rPr lang="en-US" sz="4000" dirty="0"/>
              <a:t>Custom Datasets and Data Loaders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400" b="1" dirty="0"/>
              <a:t>Data Loaders</a:t>
            </a:r>
          </a:p>
          <a:p>
            <a:pPr lvl="1"/>
            <a:r>
              <a:rPr lang="en-US" sz="2000" b="1" dirty="0"/>
              <a:t>Definition:</a:t>
            </a:r>
            <a:r>
              <a:rPr lang="en-US" sz="2000" dirty="0"/>
              <a:t> Data loaders are used to load data in batches, shuffle the data, and handle parallel data loading using multiple workers.</a:t>
            </a:r>
          </a:p>
          <a:p>
            <a:pPr lvl="1"/>
            <a:r>
              <a:rPr lang="en-US" sz="2000" b="1" dirty="0"/>
              <a:t>Example:</a:t>
            </a:r>
          </a:p>
          <a:p>
            <a:pPr lvl="1"/>
            <a:endParaRPr lang="en-US" sz="2000" b="1" dirty="0"/>
          </a:p>
          <a:p>
            <a:pPr lvl="1"/>
            <a:endParaRPr lang="en-US" sz="2000" b="1" dirty="0"/>
          </a:p>
          <a:p>
            <a:pPr lvl="1"/>
            <a:endParaRPr lang="en-US" sz="2000" b="1" dirty="0"/>
          </a:p>
          <a:p>
            <a:pPr lvl="1"/>
            <a:endParaRPr lang="en-US" sz="2000" b="1" dirty="0"/>
          </a:p>
          <a:p>
            <a:pPr lvl="1"/>
            <a:endParaRPr lang="en-US" sz="2000" b="1" dirty="0"/>
          </a:p>
          <a:p>
            <a:pPr lvl="1"/>
            <a:r>
              <a:rPr lang="en-US" sz="2000" b="1" dirty="0"/>
              <a:t>Advantages:</a:t>
            </a:r>
            <a:r>
              <a:rPr lang="en-US" sz="2000" dirty="0"/>
              <a:t> Using data loaders improves the efficiency of the training process, especially when working with large datasets.</a:t>
            </a:r>
          </a:p>
          <a:p>
            <a:pPr lvl="1"/>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mputer code with colorful text&#10;&#10;Description automatically generated">
            <a:extLst>
              <a:ext uri="{FF2B5EF4-FFF2-40B4-BE49-F238E27FC236}">
                <a16:creationId xmlns:a16="http://schemas.microsoft.com/office/drawing/2014/main" id="{A02B5E90-208C-7CC2-E6B7-F447E8163CD9}"/>
              </a:ext>
            </a:extLst>
          </p:cNvPr>
          <p:cNvPicPr>
            <a:picLocks noChangeAspect="1"/>
          </p:cNvPicPr>
          <p:nvPr/>
        </p:nvPicPr>
        <p:blipFill>
          <a:blip r:embed="rId3"/>
          <a:stretch>
            <a:fillRect/>
          </a:stretch>
        </p:blipFill>
        <p:spPr>
          <a:xfrm>
            <a:off x="1630017" y="2959109"/>
            <a:ext cx="9531851" cy="1325563"/>
          </a:xfrm>
          <a:prstGeom prst="rect">
            <a:avLst/>
          </a:prstGeom>
        </p:spPr>
      </p:pic>
    </p:spTree>
    <p:extLst>
      <p:ext uri="{BB962C8B-B14F-4D97-AF65-F5344CB8AC3E}">
        <p14:creationId xmlns:p14="http://schemas.microsoft.com/office/powerpoint/2010/main" val="490260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4000" dirty="0"/>
              <a:t>Batch Processing and Iterating Over Datasets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Batch processing is essential for training neural networks efficiently, allowing models to process multiple samples at once.</a:t>
            </a:r>
          </a:p>
          <a:p>
            <a:r>
              <a:rPr lang="en-US" sz="2000" b="1" dirty="0"/>
              <a:t>Batching with </a:t>
            </a:r>
            <a:r>
              <a:rPr lang="en-US" sz="2000" b="1" dirty="0" err="1"/>
              <a:t>DataLoaders</a:t>
            </a:r>
            <a:endParaRPr lang="en-US" sz="2000" b="1" dirty="0"/>
          </a:p>
          <a:p>
            <a:pPr lvl="1"/>
            <a:r>
              <a:rPr lang="en-US" sz="1800" b="1" dirty="0"/>
              <a:t>Definition:</a:t>
            </a:r>
            <a:r>
              <a:rPr lang="en-US" sz="1800" dirty="0"/>
              <a:t> Batching involves dividing the dataset into smaller, manageable chunks called batches. This reduces the computational load and allows for more stable training.</a:t>
            </a:r>
          </a:p>
          <a:p>
            <a:pPr lvl="1"/>
            <a:r>
              <a:rPr lang="en-US" sz="1800" b="1" dirty="0"/>
              <a:t>Example:</a:t>
            </a:r>
          </a:p>
          <a:p>
            <a:pPr lvl="1"/>
            <a:endParaRPr lang="en-US" sz="1800" b="1" dirty="0"/>
          </a:p>
          <a:p>
            <a:pPr lvl="1"/>
            <a:endParaRPr lang="en-US" sz="1800" b="1" dirty="0"/>
          </a:p>
          <a:p>
            <a:r>
              <a:rPr lang="en-US" sz="2000" b="1" dirty="0"/>
              <a:t>Iterating Over Batches</a:t>
            </a:r>
          </a:p>
          <a:p>
            <a:pPr lvl="1"/>
            <a:r>
              <a:rPr lang="en-US" sz="1800" b="1" dirty="0"/>
              <a:t>Looping Through Data:</a:t>
            </a:r>
            <a:r>
              <a:rPr lang="en-US" sz="1800" dirty="0"/>
              <a:t> In the training loop, you typically iterate over the dataset in batches. Each iteration processes one batch of data.</a:t>
            </a:r>
          </a:p>
          <a:p>
            <a:pPr lvl="1"/>
            <a:r>
              <a:rPr lang="en-US" sz="1800" b="1" dirty="0"/>
              <a:t>Example:</a:t>
            </a:r>
            <a:endParaRPr lang="en-US" sz="1800" dirty="0"/>
          </a:p>
          <a:p>
            <a:endParaRPr lang="en-US" sz="2200" dirty="0"/>
          </a:p>
          <a:p>
            <a:pPr lvl="1"/>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9C3B105-77A1-8B42-CA25-4BCC12B5E57C}"/>
              </a:ext>
            </a:extLst>
          </p:cNvPr>
          <p:cNvPicPr>
            <a:picLocks noChangeAspect="1"/>
          </p:cNvPicPr>
          <p:nvPr/>
        </p:nvPicPr>
        <p:blipFill>
          <a:blip r:embed="rId3"/>
          <a:stretch>
            <a:fillRect/>
          </a:stretch>
        </p:blipFill>
        <p:spPr>
          <a:xfrm>
            <a:off x="2209800" y="3507555"/>
            <a:ext cx="7772400" cy="418289"/>
          </a:xfrm>
          <a:prstGeom prst="rect">
            <a:avLst/>
          </a:prstGeom>
        </p:spPr>
      </p:pic>
      <p:pic>
        <p:nvPicPr>
          <p:cNvPr id="9" name="Picture 8">
            <a:extLst>
              <a:ext uri="{FF2B5EF4-FFF2-40B4-BE49-F238E27FC236}">
                <a16:creationId xmlns:a16="http://schemas.microsoft.com/office/drawing/2014/main" id="{C3EAA65B-EBE1-D617-5510-361D35F883ED}"/>
              </a:ext>
            </a:extLst>
          </p:cNvPr>
          <p:cNvPicPr>
            <a:picLocks noChangeAspect="1"/>
          </p:cNvPicPr>
          <p:nvPr/>
        </p:nvPicPr>
        <p:blipFill>
          <a:blip r:embed="rId4"/>
          <a:stretch>
            <a:fillRect/>
          </a:stretch>
        </p:blipFill>
        <p:spPr>
          <a:xfrm>
            <a:off x="2209800" y="5403304"/>
            <a:ext cx="7772400" cy="906480"/>
          </a:xfrm>
          <a:prstGeom prst="rect">
            <a:avLst/>
          </a:prstGeom>
        </p:spPr>
      </p:pic>
    </p:spTree>
    <p:extLst>
      <p:ext uri="{BB962C8B-B14F-4D97-AF65-F5344CB8AC3E}">
        <p14:creationId xmlns:p14="http://schemas.microsoft.com/office/powerpoint/2010/main" val="2542543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4000" dirty="0"/>
              <a:t>Batch Processing and Iterating Over Datasets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000" b="1" dirty="0"/>
              <a:t>Performance Considerations</a:t>
            </a:r>
          </a:p>
          <a:p>
            <a:pPr lvl="1">
              <a:lnSpc>
                <a:spcPct val="100000"/>
              </a:lnSpc>
            </a:pPr>
            <a:r>
              <a:rPr lang="en-US" sz="1800" b="1" dirty="0"/>
              <a:t>Data Parallelism:</a:t>
            </a:r>
            <a:r>
              <a:rPr lang="en-US" sz="1800" dirty="0"/>
              <a:t> If your system has multiple GPUs, you can leverage data parallelism to distribute batches across GPUs, speeding up the training process.</a:t>
            </a:r>
          </a:p>
          <a:p>
            <a:pPr lvl="1">
              <a:lnSpc>
                <a:spcPct val="100000"/>
              </a:lnSpc>
            </a:pPr>
            <a:r>
              <a:rPr lang="en-US" sz="1800" b="1" dirty="0"/>
              <a:t>Optimizing Data Loading:</a:t>
            </a:r>
            <a:r>
              <a:rPr lang="en-US" sz="1800" dirty="0"/>
              <a:t> Using multiple workers in the data loader (</a:t>
            </a:r>
            <a:r>
              <a:rPr lang="en-US" sz="1800" dirty="0" err="1"/>
              <a:t>num_workers</a:t>
            </a:r>
            <a:r>
              <a:rPr lang="en-US" sz="1800" dirty="0"/>
              <a:t>) can significantly reduce the time spent on loading data, as it allows for parallel data loading.</a:t>
            </a:r>
          </a:p>
          <a:p>
            <a:pPr lvl="1">
              <a:lnSpc>
                <a:spcPct val="100000"/>
              </a:lnSpc>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071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What is PyTorch?</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199" y="1816806"/>
            <a:ext cx="10515600" cy="4619096"/>
          </a:xfrm>
        </p:spPr>
        <p:txBody>
          <a:bodyPr>
            <a:noAutofit/>
          </a:bodyPr>
          <a:lstStyle/>
          <a:p>
            <a:pPr>
              <a:lnSpc>
                <a:spcPct val="100000"/>
              </a:lnSpc>
            </a:pPr>
            <a:r>
              <a:rPr lang="en-US" sz="2400" dirty="0"/>
              <a:t>PyTorch is an open-source deep learning framework that enables you to build and train neural networks with flexibility and ease. </a:t>
            </a:r>
          </a:p>
          <a:p>
            <a:pPr>
              <a:lnSpc>
                <a:spcPct val="100000"/>
              </a:lnSpc>
            </a:pPr>
            <a:r>
              <a:rPr lang="en-US" sz="2400" dirty="0"/>
              <a:t>It is designed to accelerate the process of prototyping, building, and deploying machine learning models, especially in the fields of computer vision and natural language processing (NLP). </a:t>
            </a:r>
          </a:p>
          <a:p>
            <a:pPr>
              <a:lnSpc>
                <a:spcPct val="100000"/>
              </a:lnSpc>
            </a:pPr>
            <a:r>
              <a:rPr lang="en-US" sz="2400" dirty="0"/>
              <a:t>Unlike traditional machine learning libraries that rely on static computational graphs, PyTorch uses dynamic computational graphs, allowing developers to modify the graph on the fly. </a:t>
            </a:r>
          </a:p>
          <a:p>
            <a:pPr>
              <a:lnSpc>
                <a:spcPct val="100000"/>
              </a:lnSpc>
            </a:pPr>
            <a:r>
              <a:rPr lang="en-US" sz="2400" dirty="0"/>
              <a:t>This makes it particularly suited for research purposes where experimentation and rapid iteration are key.</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7275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4000" dirty="0"/>
              <a:t>Model Evaluation and Validation</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400" b="1" dirty="0"/>
              <a:t>Introduction</a:t>
            </a:r>
          </a:p>
          <a:p>
            <a:pPr>
              <a:lnSpc>
                <a:spcPct val="100000"/>
              </a:lnSpc>
            </a:pPr>
            <a:r>
              <a:rPr lang="en-US" sz="2400" dirty="0"/>
              <a:t>Evaluating and validating a model is a critical step in the machine learning process, as it ensures that the model not only performs well on the training data but also generalizes to unseen data. </a:t>
            </a:r>
          </a:p>
          <a:p>
            <a:pPr>
              <a:lnSpc>
                <a:spcPct val="100000"/>
              </a:lnSpc>
            </a:pPr>
            <a:r>
              <a:rPr lang="en-US" sz="2400" dirty="0"/>
              <a:t>This section covers the essential concepts and techniques needed to evaluate and validate machine learning models effectively. </a:t>
            </a:r>
          </a:p>
          <a:p>
            <a:pPr>
              <a:lnSpc>
                <a:spcPct val="100000"/>
              </a:lnSpc>
            </a:pPr>
            <a:r>
              <a:rPr lang="en-US" sz="2400" dirty="0"/>
              <a:t>We'll explore various evaluation metrics such as accuracy, precision, and recall, discuss common validation techniques, and provide strategies for monitoring model performance during training. </a:t>
            </a:r>
          </a:p>
          <a:p>
            <a:pPr>
              <a:lnSpc>
                <a:spcPct val="100000"/>
              </a:lnSpc>
            </a:pPr>
            <a:r>
              <a:rPr lang="en-US" sz="2400" dirty="0"/>
              <a:t>Additionally, we'll address how to handle overfitting and underfitting, two common challenges in model training.</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216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Understanding Evaluation Metrics: Accuracy, Precision, Recall</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400" dirty="0"/>
              <a:t>Evaluation metrics are used to quantify the performance of a model. Different metrics are suited for different types of problems, such as classification or regression.</a:t>
            </a:r>
          </a:p>
          <a:p>
            <a:pPr>
              <a:lnSpc>
                <a:spcPct val="100000"/>
              </a:lnSpc>
            </a:pPr>
            <a:r>
              <a:rPr lang="en-US" sz="2400" b="1" dirty="0"/>
              <a:t>Accuracy</a:t>
            </a:r>
          </a:p>
          <a:p>
            <a:pPr lvl="1">
              <a:lnSpc>
                <a:spcPct val="100000"/>
              </a:lnSpc>
            </a:pPr>
            <a:r>
              <a:rPr lang="en-US" sz="2000" b="1" dirty="0"/>
              <a:t>Definition:</a:t>
            </a:r>
            <a:r>
              <a:rPr lang="en-US" sz="2000" dirty="0"/>
              <a:t> Accuracy is the ratio of correctly predicted instances to the total instances. It is a commonly used metric for classification problems where the classes are balanced.</a:t>
            </a:r>
          </a:p>
          <a:p>
            <a:pPr lvl="2">
              <a:lnSpc>
                <a:spcPct val="100000"/>
              </a:lnSpc>
            </a:pPr>
            <a:r>
              <a:rPr lang="en-US" sz="1800" b="1" dirty="0"/>
              <a:t>Formula:</a:t>
            </a:r>
          </a:p>
          <a:p>
            <a:pPr lvl="2">
              <a:lnSpc>
                <a:spcPct val="100000"/>
              </a:lnSpc>
            </a:pPr>
            <a:endParaRPr lang="en-US" sz="1800" b="1" dirty="0"/>
          </a:p>
          <a:p>
            <a:pPr>
              <a:lnSpc>
                <a:spcPct val="100000"/>
              </a:lnSpc>
              <a:buFont typeface="Arial" panose="020B0604020202020204" pitchFamily="34" charset="0"/>
              <a:buChar char="•"/>
            </a:pPr>
            <a:endParaRPr lang="en-US" sz="1800" dirty="0"/>
          </a:p>
          <a:p>
            <a:pPr marL="1200150" lvl="2" indent="-285750">
              <a:lnSpc>
                <a:spcPct val="100000"/>
              </a:lnSpc>
            </a:pPr>
            <a:r>
              <a:rPr lang="en-US" sz="1800" b="1" dirty="0"/>
              <a:t>Example:</a:t>
            </a:r>
            <a:r>
              <a:rPr lang="en-US" sz="1800" dirty="0"/>
              <a:t> If a model correctly classifies 90 out of 100 samples, the accuracy is 90%.</a:t>
            </a:r>
          </a:p>
          <a:p>
            <a:pPr lvl="1">
              <a:lnSpc>
                <a:spcPct val="100000"/>
              </a:lnSpc>
            </a:pPr>
            <a:r>
              <a:rPr lang="en-US" sz="1800" b="1" dirty="0"/>
              <a:t>Limitations:</a:t>
            </a:r>
            <a:r>
              <a:rPr lang="en-US" sz="1800" dirty="0"/>
              <a:t> Accuracy can be misleading in cases of imbalanced datasets, where one class significantly outnumbers the others.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text&#10;&#10;Description automatically generated">
            <a:extLst>
              <a:ext uri="{FF2B5EF4-FFF2-40B4-BE49-F238E27FC236}">
                <a16:creationId xmlns:a16="http://schemas.microsoft.com/office/drawing/2014/main" id="{14169477-372C-1537-0A5B-26A4877E874F}"/>
              </a:ext>
            </a:extLst>
          </p:cNvPr>
          <p:cNvPicPr>
            <a:picLocks noChangeAspect="1"/>
          </p:cNvPicPr>
          <p:nvPr/>
        </p:nvPicPr>
        <p:blipFill>
          <a:blip r:embed="rId3"/>
          <a:stretch>
            <a:fillRect/>
          </a:stretch>
        </p:blipFill>
        <p:spPr>
          <a:xfrm>
            <a:off x="3546642" y="4022311"/>
            <a:ext cx="5600700" cy="774700"/>
          </a:xfrm>
          <a:prstGeom prst="rect">
            <a:avLst/>
          </a:prstGeom>
        </p:spPr>
      </p:pic>
    </p:spTree>
    <p:extLst>
      <p:ext uri="{BB962C8B-B14F-4D97-AF65-F5344CB8AC3E}">
        <p14:creationId xmlns:p14="http://schemas.microsoft.com/office/powerpoint/2010/main" val="1453937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Understanding Evaluation Metrics: Accuracy, Precision, Recall</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b="1" dirty="0"/>
              <a:t>Precision</a:t>
            </a:r>
          </a:p>
          <a:p>
            <a:pPr lvl="1">
              <a:lnSpc>
                <a:spcPct val="100000"/>
              </a:lnSpc>
            </a:pPr>
            <a:r>
              <a:rPr lang="en-US" b="1" dirty="0"/>
              <a:t>Definition:</a:t>
            </a:r>
            <a:r>
              <a:rPr lang="en-US" dirty="0"/>
              <a:t> Precision measures the accuracy of the positive predictions made by the model. It is particularly useful when the cost of false positives is high.</a:t>
            </a:r>
          </a:p>
          <a:p>
            <a:pPr marL="1200150" lvl="2" indent="-285750">
              <a:lnSpc>
                <a:spcPct val="100000"/>
              </a:lnSpc>
            </a:pPr>
            <a:r>
              <a:rPr lang="en-US" b="1" dirty="0"/>
              <a:t>Formula:</a:t>
            </a:r>
          </a:p>
          <a:p>
            <a:pPr marL="1200150" lvl="2" indent="-285750">
              <a:lnSpc>
                <a:spcPct val="100000"/>
              </a:lnSpc>
            </a:pPr>
            <a:endParaRPr lang="en-US" b="1" dirty="0"/>
          </a:p>
          <a:p>
            <a:pPr marL="457200" lvl="1" indent="0">
              <a:lnSpc>
                <a:spcPct val="100000"/>
              </a:lnSpc>
              <a:buNone/>
            </a:pPr>
            <a:endParaRPr lang="en-US" dirty="0"/>
          </a:p>
          <a:p>
            <a:pPr marL="1200150" lvl="2" indent="-285750">
              <a:lnSpc>
                <a:spcPct val="100000"/>
              </a:lnSpc>
            </a:pPr>
            <a:r>
              <a:rPr lang="en-US" b="1" dirty="0"/>
              <a:t>Example:</a:t>
            </a:r>
            <a:r>
              <a:rPr lang="en-US" dirty="0"/>
              <a:t> In a spam detection system, precision would indicate how many of the emails classified as spam were actually spam.</a:t>
            </a:r>
          </a:p>
          <a:p>
            <a:pPr lvl="1">
              <a:lnSpc>
                <a:spcPct val="100000"/>
              </a:lnSpc>
            </a:pPr>
            <a:r>
              <a:rPr lang="en-US" b="1" dirty="0"/>
              <a:t>Use Case:</a:t>
            </a:r>
            <a:r>
              <a:rPr lang="en-US" dirty="0"/>
              <a:t> Precision is crucial in scenarios like medical diagnosis, where false positives can lead to unnecessary treatments.</a:t>
            </a:r>
          </a:p>
          <a:p>
            <a:pPr marL="742950" lvl="1" indent="-285750">
              <a:lnSpc>
                <a:spcPct val="100000"/>
              </a:lnSpc>
              <a:buFont typeface="Arial" panose="020B0604020202020204" pitchFamily="34" charset="0"/>
              <a:buChar char="•"/>
            </a:pPr>
            <a:endParaRPr lang="en-US" dirty="0"/>
          </a:p>
          <a:p>
            <a:pPr marL="0" indent="0">
              <a:lnSpc>
                <a:spcPct val="100000"/>
              </a:lnSpc>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sign&#10;&#10;Description automatically generated">
            <a:extLst>
              <a:ext uri="{FF2B5EF4-FFF2-40B4-BE49-F238E27FC236}">
                <a16:creationId xmlns:a16="http://schemas.microsoft.com/office/drawing/2014/main" id="{728DEAB7-7759-2690-4C65-DA9CCA1CE32A}"/>
              </a:ext>
            </a:extLst>
          </p:cNvPr>
          <p:cNvPicPr>
            <a:picLocks noChangeAspect="1"/>
          </p:cNvPicPr>
          <p:nvPr/>
        </p:nvPicPr>
        <p:blipFill>
          <a:blip r:embed="rId3"/>
          <a:stretch>
            <a:fillRect/>
          </a:stretch>
        </p:blipFill>
        <p:spPr>
          <a:xfrm>
            <a:off x="3373783" y="3385593"/>
            <a:ext cx="5842000" cy="825500"/>
          </a:xfrm>
          <a:prstGeom prst="rect">
            <a:avLst/>
          </a:prstGeom>
        </p:spPr>
      </p:pic>
    </p:spTree>
    <p:extLst>
      <p:ext uri="{BB962C8B-B14F-4D97-AF65-F5344CB8AC3E}">
        <p14:creationId xmlns:p14="http://schemas.microsoft.com/office/powerpoint/2010/main" val="772104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Understanding Evaluation Metrics: Accuracy, Precision, Recall</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b="1" dirty="0"/>
              <a:t>Recall</a:t>
            </a:r>
          </a:p>
          <a:p>
            <a:pPr lvl="1"/>
            <a:r>
              <a:rPr lang="en-US" b="1" dirty="0"/>
              <a:t>Definition:</a:t>
            </a:r>
            <a:r>
              <a:rPr lang="en-US" dirty="0"/>
              <a:t> Recall, also known as sensitivity or true positive rate, measures the model's ability to correctly identify all positive instances. It is important when the cost of false negatives is high.</a:t>
            </a:r>
          </a:p>
          <a:p>
            <a:pPr marL="1200150" lvl="2" indent="-285750"/>
            <a:r>
              <a:rPr lang="en-US" b="1" dirty="0"/>
              <a:t>Formula:</a:t>
            </a:r>
            <a:r>
              <a:rPr lang="en-US" dirty="0"/>
              <a:t> </a:t>
            </a:r>
          </a:p>
          <a:p>
            <a:pPr marL="1200150" lvl="2" indent="-285750"/>
            <a:endParaRPr lang="en-US" dirty="0"/>
          </a:p>
          <a:p>
            <a:pPr marL="1200150" lvl="2" indent="-285750"/>
            <a:endParaRPr lang="en-US" dirty="0"/>
          </a:p>
          <a:p>
            <a:pPr marL="914400" lvl="2" indent="0">
              <a:buNone/>
            </a:pPr>
            <a:endParaRPr lang="en-US" b="1" dirty="0"/>
          </a:p>
          <a:p>
            <a:pPr marL="1200150" lvl="2" indent="-285750"/>
            <a:r>
              <a:rPr lang="en-US" b="1" dirty="0"/>
              <a:t>Example:</a:t>
            </a:r>
            <a:r>
              <a:rPr lang="en-US" dirty="0"/>
              <a:t> In a cancer screening test, recall would indicate how many of the actual cancer cases were correctly identified.</a:t>
            </a:r>
          </a:p>
          <a:p>
            <a:pPr lvl="1"/>
            <a:r>
              <a:rPr lang="en-US" b="1" dirty="0"/>
              <a:t>Use Case:</a:t>
            </a:r>
            <a:r>
              <a:rPr lang="en-US" dirty="0"/>
              <a:t> Recall is vital in applications like disease screening or fraud detection, where missing a positive case could have severe consequences.</a:t>
            </a:r>
            <a:endParaRPr lang="en-US" b="1" dirty="0"/>
          </a:p>
          <a:p>
            <a:pPr marL="0" indent="0">
              <a:lnSpc>
                <a:spcPct val="100000"/>
              </a:lnSpc>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sign&#10;&#10;Description automatically generated">
            <a:extLst>
              <a:ext uri="{FF2B5EF4-FFF2-40B4-BE49-F238E27FC236}">
                <a16:creationId xmlns:a16="http://schemas.microsoft.com/office/drawing/2014/main" id="{06504D02-08E1-8855-B39D-67140BD103A8}"/>
              </a:ext>
            </a:extLst>
          </p:cNvPr>
          <p:cNvPicPr>
            <a:picLocks noChangeAspect="1"/>
          </p:cNvPicPr>
          <p:nvPr/>
        </p:nvPicPr>
        <p:blipFill>
          <a:blip r:embed="rId3"/>
          <a:stretch>
            <a:fillRect/>
          </a:stretch>
        </p:blipFill>
        <p:spPr>
          <a:xfrm>
            <a:off x="3435350" y="3306142"/>
            <a:ext cx="5321300" cy="749300"/>
          </a:xfrm>
          <a:prstGeom prst="rect">
            <a:avLst/>
          </a:prstGeom>
        </p:spPr>
      </p:pic>
    </p:spTree>
    <p:extLst>
      <p:ext uri="{BB962C8B-B14F-4D97-AF65-F5344CB8AC3E}">
        <p14:creationId xmlns:p14="http://schemas.microsoft.com/office/powerpoint/2010/main" val="3217464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Understanding Evaluation Metrics: Accuracy, Precision, Recall</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b="1" dirty="0"/>
              <a:t>F1 Score</a:t>
            </a:r>
          </a:p>
          <a:p>
            <a:pPr lvl="1"/>
            <a:r>
              <a:rPr lang="en-US" b="1" dirty="0"/>
              <a:t>Definition:</a:t>
            </a:r>
            <a:r>
              <a:rPr lang="en-US" dirty="0"/>
              <a:t> The F1 score is the harmonic mean of precision and recall, providing a balanced measure when both metrics are important.</a:t>
            </a:r>
          </a:p>
          <a:p>
            <a:pPr marL="1200150" lvl="2" indent="-285750"/>
            <a:r>
              <a:rPr lang="en-US" b="1" dirty="0"/>
              <a:t>Formula:</a:t>
            </a:r>
            <a:r>
              <a:rPr lang="en-US" dirty="0"/>
              <a:t> </a:t>
            </a:r>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b="1" dirty="0"/>
              <a:t>Use Case:</a:t>
            </a:r>
            <a:r>
              <a:rPr lang="en-US" dirty="0"/>
              <a:t> The F1 score is particularly useful when dealing with imbalanced datasets, offering a single metric that balances precision and recall.</a:t>
            </a:r>
          </a:p>
          <a:p>
            <a:pPr marL="0" indent="0">
              <a:lnSpc>
                <a:spcPct val="100000"/>
              </a:lnSpc>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text on a white background&#10;&#10;Description automatically generated">
            <a:extLst>
              <a:ext uri="{FF2B5EF4-FFF2-40B4-BE49-F238E27FC236}">
                <a16:creationId xmlns:a16="http://schemas.microsoft.com/office/drawing/2014/main" id="{466D5117-EB91-EA3B-6D27-58B7E86E70C9}"/>
              </a:ext>
            </a:extLst>
          </p:cNvPr>
          <p:cNvPicPr>
            <a:picLocks noChangeAspect="1"/>
          </p:cNvPicPr>
          <p:nvPr/>
        </p:nvPicPr>
        <p:blipFill>
          <a:blip r:embed="rId3"/>
          <a:stretch>
            <a:fillRect/>
          </a:stretch>
        </p:blipFill>
        <p:spPr>
          <a:xfrm>
            <a:off x="3409121" y="2910232"/>
            <a:ext cx="4419600" cy="825500"/>
          </a:xfrm>
          <a:prstGeom prst="rect">
            <a:avLst/>
          </a:prstGeom>
        </p:spPr>
      </p:pic>
    </p:spTree>
    <p:extLst>
      <p:ext uri="{BB962C8B-B14F-4D97-AF65-F5344CB8AC3E}">
        <p14:creationId xmlns:p14="http://schemas.microsoft.com/office/powerpoint/2010/main" val="2355851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Validation Techniques: </a:t>
            </a:r>
            <a:br>
              <a:rPr lang="en-US" sz="3200" dirty="0"/>
            </a:br>
            <a:r>
              <a:rPr lang="en-US" sz="3200" dirty="0"/>
              <a:t>Train-Validation Split, K-Fold Cross-Validation</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000" dirty="0"/>
              <a:t>Validation techniques are used to assess how well a model generalizes to unseen data. These techniques help prevent overfitting and ensure that the model's performance is not overly optimistic.</a:t>
            </a:r>
          </a:p>
          <a:p>
            <a:pPr>
              <a:lnSpc>
                <a:spcPct val="100000"/>
              </a:lnSpc>
            </a:pPr>
            <a:r>
              <a:rPr lang="en-US" sz="2000" b="1" dirty="0"/>
              <a:t>Train-Validation Split</a:t>
            </a:r>
          </a:p>
          <a:p>
            <a:pPr lvl="1">
              <a:lnSpc>
                <a:spcPct val="100000"/>
              </a:lnSpc>
            </a:pPr>
            <a:r>
              <a:rPr lang="en-US" sz="1800" b="1" dirty="0"/>
              <a:t>Overview:</a:t>
            </a:r>
            <a:r>
              <a:rPr lang="en-US" sz="1800" dirty="0"/>
              <a:t> The dataset is split into two parts: one for training the model and the other for validating it. A common split ratio is 80:20 or 70:30, depending on the size of the dataset.</a:t>
            </a:r>
          </a:p>
          <a:p>
            <a:pPr marL="1200150" lvl="2" indent="-285750">
              <a:lnSpc>
                <a:spcPts val="1200"/>
              </a:lnSpc>
            </a:pPr>
            <a:r>
              <a:rPr lang="en-US" sz="1600" b="1" dirty="0"/>
              <a:t>Process:</a:t>
            </a:r>
            <a:endParaRPr lang="en-US" sz="1600" dirty="0"/>
          </a:p>
          <a:p>
            <a:pPr lvl="3">
              <a:lnSpc>
                <a:spcPts val="1200"/>
              </a:lnSpc>
            </a:pPr>
            <a:r>
              <a:rPr lang="en-US" sz="1400" b="1" dirty="0"/>
              <a:t>Step 1:</a:t>
            </a:r>
            <a:r>
              <a:rPr lang="en-US" sz="1400" dirty="0"/>
              <a:t> Split the dataset into training and validation sets.</a:t>
            </a:r>
          </a:p>
          <a:p>
            <a:pPr lvl="3">
              <a:lnSpc>
                <a:spcPts val="1200"/>
              </a:lnSpc>
            </a:pPr>
            <a:r>
              <a:rPr lang="en-US" sz="1400" b="1" dirty="0"/>
              <a:t>Step 2:</a:t>
            </a:r>
            <a:r>
              <a:rPr lang="en-US" sz="1400" dirty="0"/>
              <a:t> Train the model on the training set.</a:t>
            </a:r>
          </a:p>
          <a:p>
            <a:pPr lvl="3">
              <a:lnSpc>
                <a:spcPts val="1200"/>
              </a:lnSpc>
            </a:pPr>
            <a:r>
              <a:rPr lang="en-US" sz="1400" b="1" dirty="0"/>
              <a:t>Step 3:</a:t>
            </a:r>
            <a:r>
              <a:rPr lang="en-US" sz="1400" dirty="0"/>
              <a:t> Evaluate the model on the validation set.</a:t>
            </a:r>
          </a:p>
          <a:p>
            <a:pPr marL="1200150" lvl="2" indent="-285750">
              <a:lnSpc>
                <a:spcPct val="100000"/>
              </a:lnSpc>
            </a:pPr>
            <a:r>
              <a:rPr lang="en-US" sz="1600" b="1" dirty="0"/>
              <a:t>Example:</a:t>
            </a:r>
          </a:p>
          <a:p>
            <a:pPr marL="1657350" lvl="3" indent="-285750">
              <a:lnSpc>
                <a:spcPct val="100000"/>
              </a:lnSpc>
            </a:pPr>
            <a:endParaRPr lang="en-US" sz="1400" b="1" dirty="0"/>
          </a:p>
          <a:p>
            <a:pPr marL="1200150" lvl="2" indent="-285750">
              <a:lnSpc>
                <a:spcPct val="100000"/>
              </a:lnSpc>
            </a:pPr>
            <a:endParaRPr lang="en-US" sz="1600" b="1" dirty="0"/>
          </a:p>
          <a:p>
            <a:pPr marL="914400" lvl="2" indent="0">
              <a:lnSpc>
                <a:spcPct val="100000"/>
              </a:lnSpc>
              <a:buNone/>
            </a:pPr>
            <a:endParaRPr lang="en-US" sz="1600" b="1" dirty="0"/>
          </a:p>
          <a:p>
            <a:pPr lvl="1">
              <a:lnSpc>
                <a:spcPct val="100000"/>
              </a:lnSpc>
            </a:pPr>
            <a:r>
              <a:rPr lang="en-US" sz="1800" b="1" dirty="0"/>
              <a:t>Advantages:</a:t>
            </a:r>
            <a:r>
              <a:rPr lang="en-US" sz="1800" dirty="0"/>
              <a:t> Simple to implement and computationally efficient.</a:t>
            </a:r>
          </a:p>
          <a:p>
            <a:pPr lvl="1">
              <a:lnSpc>
                <a:spcPct val="100000"/>
              </a:lnSpc>
            </a:pPr>
            <a:r>
              <a:rPr lang="en-US" sz="1800" b="1" dirty="0"/>
              <a:t>Disadvantages:</a:t>
            </a:r>
            <a:r>
              <a:rPr lang="en-US" sz="1800" dirty="0"/>
              <a:t> The model's performance might be sensitive to the particular split, especially with small datasets.</a:t>
            </a:r>
          </a:p>
          <a:p>
            <a:pPr marL="742950" lvl="1" indent="-285750">
              <a:lnSpc>
                <a:spcPct val="100000"/>
              </a:lnSpc>
            </a:pPr>
            <a:endParaRPr lang="en-US" sz="1800" dirty="0"/>
          </a:p>
          <a:p>
            <a:pPr marL="0" indent="0">
              <a:lnSpc>
                <a:spcPct val="100000"/>
              </a:lnSpc>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E11DF6C-79AA-A5CD-8280-D291E79D0102}"/>
              </a:ext>
            </a:extLst>
          </p:cNvPr>
          <p:cNvPicPr>
            <a:picLocks noChangeAspect="1"/>
          </p:cNvPicPr>
          <p:nvPr/>
        </p:nvPicPr>
        <p:blipFill>
          <a:blip r:embed="rId3"/>
          <a:stretch>
            <a:fillRect/>
          </a:stretch>
        </p:blipFill>
        <p:spPr>
          <a:xfrm>
            <a:off x="3093876" y="4714790"/>
            <a:ext cx="7772400" cy="644272"/>
          </a:xfrm>
          <a:prstGeom prst="rect">
            <a:avLst/>
          </a:prstGeom>
        </p:spPr>
      </p:pic>
    </p:spTree>
    <p:extLst>
      <p:ext uri="{BB962C8B-B14F-4D97-AF65-F5344CB8AC3E}">
        <p14:creationId xmlns:p14="http://schemas.microsoft.com/office/powerpoint/2010/main" val="1383947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Validation Techniques: </a:t>
            </a:r>
            <a:br>
              <a:rPr lang="en-US" sz="3200" dirty="0"/>
            </a:br>
            <a:r>
              <a:rPr lang="en-US" sz="3200" dirty="0"/>
              <a:t>Train-Validation Split, K-Fold Cross-Validation</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1800" b="1" dirty="0"/>
              <a:t>K-Fold Cross-Validation</a:t>
            </a:r>
          </a:p>
          <a:p>
            <a:pPr lvl="1">
              <a:lnSpc>
                <a:spcPct val="100000"/>
              </a:lnSpc>
            </a:pPr>
            <a:r>
              <a:rPr lang="en-US" sz="1600" b="1" dirty="0"/>
              <a:t>Overview:</a:t>
            </a:r>
            <a:r>
              <a:rPr lang="en-US" sz="1600" dirty="0"/>
              <a:t> K-fold cross-validation involves dividing the dataset into K equal parts (or folds). The model is trained on K-1 folds and validated on the remaining fold. This process is repeated K times, with each fold used exactly once as the validation data.</a:t>
            </a:r>
          </a:p>
          <a:p>
            <a:pPr marL="1200150" lvl="2" indent="-285750">
              <a:lnSpc>
                <a:spcPct val="100000"/>
              </a:lnSpc>
            </a:pPr>
            <a:r>
              <a:rPr lang="en-US" sz="1400" b="1" dirty="0"/>
              <a:t>Process:</a:t>
            </a:r>
            <a:endParaRPr lang="en-US" sz="1400" dirty="0"/>
          </a:p>
          <a:p>
            <a:pPr lvl="3">
              <a:lnSpc>
                <a:spcPct val="100000"/>
              </a:lnSpc>
            </a:pPr>
            <a:r>
              <a:rPr lang="en-US" sz="1200" b="1" dirty="0"/>
              <a:t>Step 1:</a:t>
            </a:r>
            <a:r>
              <a:rPr lang="en-US" sz="1200" dirty="0"/>
              <a:t> Split the dataset into K folds.</a:t>
            </a:r>
          </a:p>
          <a:p>
            <a:pPr lvl="3">
              <a:lnSpc>
                <a:spcPct val="100000"/>
              </a:lnSpc>
            </a:pPr>
            <a:r>
              <a:rPr lang="en-US" sz="1200" b="1" dirty="0"/>
              <a:t>Step 2:</a:t>
            </a:r>
            <a:r>
              <a:rPr lang="en-US" sz="1200" dirty="0"/>
              <a:t> Train the model K times, each time using a different fold as the validation set and the remaining K-1 folds as the training set.</a:t>
            </a:r>
          </a:p>
          <a:p>
            <a:pPr lvl="3">
              <a:lnSpc>
                <a:spcPct val="100000"/>
              </a:lnSpc>
            </a:pPr>
            <a:r>
              <a:rPr lang="en-US" sz="1200" b="1" dirty="0"/>
              <a:t>Step 3:</a:t>
            </a:r>
            <a:r>
              <a:rPr lang="en-US" sz="1200" dirty="0"/>
              <a:t> Average the performance across all K runs.</a:t>
            </a:r>
          </a:p>
          <a:p>
            <a:pPr marL="1200150" lvl="2" indent="-285750">
              <a:lnSpc>
                <a:spcPct val="100000"/>
              </a:lnSpc>
            </a:pPr>
            <a:r>
              <a:rPr lang="en-US" sz="1400" b="1" dirty="0"/>
              <a:t>Example:</a:t>
            </a:r>
          </a:p>
          <a:p>
            <a:pPr marL="1200150" lvl="2" indent="-285750">
              <a:lnSpc>
                <a:spcPct val="100000"/>
              </a:lnSpc>
            </a:pPr>
            <a:endParaRPr lang="en-US" sz="1400" b="1" dirty="0"/>
          </a:p>
          <a:p>
            <a:pPr marL="1200150" lvl="2" indent="-285750">
              <a:lnSpc>
                <a:spcPct val="100000"/>
              </a:lnSpc>
            </a:pPr>
            <a:endParaRPr lang="en-US" sz="1400" b="1" dirty="0"/>
          </a:p>
          <a:p>
            <a:pPr marL="1200150" lvl="2" indent="-285750">
              <a:lnSpc>
                <a:spcPct val="100000"/>
              </a:lnSpc>
            </a:pPr>
            <a:endParaRPr lang="en-US" sz="1400" b="1" dirty="0"/>
          </a:p>
          <a:p>
            <a:pPr marL="1200150" lvl="2" indent="-285750">
              <a:lnSpc>
                <a:spcPct val="100000"/>
              </a:lnSpc>
            </a:pPr>
            <a:endParaRPr lang="en-US" sz="1400" b="1" dirty="0"/>
          </a:p>
          <a:p>
            <a:pPr marL="1200150" lvl="2" indent="-285750">
              <a:lnSpc>
                <a:spcPct val="100000"/>
              </a:lnSpc>
            </a:pPr>
            <a:endParaRPr lang="en-US" sz="1400" b="1" dirty="0"/>
          </a:p>
          <a:p>
            <a:pPr lvl="1">
              <a:lnSpc>
                <a:spcPct val="100000"/>
              </a:lnSpc>
            </a:pPr>
            <a:r>
              <a:rPr lang="en-US" sz="1600" b="1" dirty="0"/>
              <a:t>Advantages:</a:t>
            </a:r>
            <a:r>
              <a:rPr lang="en-US" sz="1600" dirty="0"/>
              <a:t> Provides a more reliable estimate of model performance, especially with small datasets.</a:t>
            </a:r>
          </a:p>
          <a:p>
            <a:pPr lvl="1">
              <a:lnSpc>
                <a:spcPct val="100000"/>
              </a:lnSpc>
            </a:pPr>
            <a:r>
              <a:rPr lang="en-US" sz="1600" b="1" dirty="0"/>
              <a:t>Disadvantages:</a:t>
            </a:r>
            <a:r>
              <a:rPr lang="en-US" sz="1600" dirty="0"/>
              <a:t> Computationally expensive, especially for large datasets or complex models.</a:t>
            </a:r>
          </a:p>
          <a:p>
            <a:pPr marL="1200150" lvl="2" indent="-285750">
              <a:lnSpc>
                <a:spcPct val="100000"/>
              </a:lnSpc>
            </a:pPr>
            <a:endParaRPr lang="en-US" sz="1400" dirty="0"/>
          </a:p>
          <a:p>
            <a:pPr marL="0" indent="0">
              <a:lnSpc>
                <a:spcPct val="100000"/>
              </a:lnSpc>
              <a:buNone/>
            </a:pPr>
            <a:endParaRPr lang="en-US" sz="12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background with white text&#10;&#10;Description automatically generated">
            <a:extLst>
              <a:ext uri="{FF2B5EF4-FFF2-40B4-BE49-F238E27FC236}">
                <a16:creationId xmlns:a16="http://schemas.microsoft.com/office/drawing/2014/main" id="{5E05A223-62CC-8E92-0498-4CF528F1F0D3}"/>
              </a:ext>
            </a:extLst>
          </p:cNvPr>
          <p:cNvPicPr>
            <a:picLocks noChangeAspect="1"/>
          </p:cNvPicPr>
          <p:nvPr/>
        </p:nvPicPr>
        <p:blipFill>
          <a:blip r:embed="rId3"/>
          <a:stretch>
            <a:fillRect/>
          </a:stretch>
        </p:blipFill>
        <p:spPr>
          <a:xfrm>
            <a:off x="2497529" y="3946369"/>
            <a:ext cx="7908914" cy="1235231"/>
          </a:xfrm>
          <a:prstGeom prst="rect">
            <a:avLst/>
          </a:prstGeom>
        </p:spPr>
      </p:pic>
    </p:spTree>
    <p:extLst>
      <p:ext uri="{BB962C8B-B14F-4D97-AF65-F5344CB8AC3E}">
        <p14:creationId xmlns:p14="http://schemas.microsoft.com/office/powerpoint/2010/main" val="2668872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200" dirty="0"/>
              <a:t>Validation Techniques: </a:t>
            </a:r>
            <a:br>
              <a:rPr lang="en-US" sz="3200" dirty="0"/>
            </a:br>
            <a:r>
              <a:rPr lang="en-US" sz="3200" dirty="0"/>
              <a:t>Train-Validation Split, K-Fold Cross-Validation</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802296"/>
            <a:ext cx="10515600" cy="4507488"/>
          </a:xfrm>
        </p:spPr>
        <p:txBody>
          <a:bodyPr>
            <a:noAutofit/>
          </a:bodyPr>
          <a:lstStyle/>
          <a:p>
            <a:pPr>
              <a:lnSpc>
                <a:spcPct val="100000"/>
              </a:lnSpc>
            </a:pPr>
            <a:r>
              <a:rPr lang="en-US" sz="2400" b="1" dirty="0"/>
              <a:t>Stratified K-Fold</a:t>
            </a:r>
          </a:p>
          <a:p>
            <a:pPr lvl="1">
              <a:lnSpc>
                <a:spcPct val="100000"/>
              </a:lnSpc>
            </a:pPr>
            <a:r>
              <a:rPr lang="en-US" sz="2000" b="1" dirty="0"/>
              <a:t>Overview:</a:t>
            </a:r>
            <a:r>
              <a:rPr lang="en-US" sz="2000" dirty="0"/>
              <a:t> A variation of K-fold cross-validation that preserves the percentage of samples for each class, ensuring that each fold is representative of the overall class distribution.</a:t>
            </a:r>
          </a:p>
          <a:p>
            <a:pPr marL="1200150" lvl="2" indent="-285750">
              <a:lnSpc>
                <a:spcPct val="100000"/>
              </a:lnSpc>
            </a:pPr>
            <a:r>
              <a:rPr lang="en-US" sz="1800" b="1" dirty="0"/>
              <a:t>Use Case:</a:t>
            </a:r>
            <a:r>
              <a:rPr lang="en-US" sz="1800" dirty="0"/>
              <a:t> Particularly useful in classification tasks with imbalanced datasets.</a:t>
            </a:r>
          </a:p>
          <a:p>
            <a:pPr marL="0" indent="0">
              <a:lnSpc>
                <a:spcPct val="100000"/>
              </a:lnSpc>
              <a:buNone/>
            </a:pPr>
            <a:endParaRPr lang="en-US" sz="11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4425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Monitoring Model Performance During Training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It’s essential to monitor the model’s performance throughout the training process to detect issues such as overfitting or underfitting early.</a:t>
            </a:r>
          </a:p>
          <a:p>
            <a:r>
              <a:rPr lang="en-US" sz="2000" b="1" dirty="0"/>
              <a:t>Loss Curves</a:t>
            </a:r>
          </a:p>
          <a:p>
            <a:pPr lvl="1"/>
            <a:r>
              <a:rPr lang="en-US" sz="1800" b="1" dirty="0"/>
              <a:t>Overview:</a:t>
            </a:r>
            <a:r>
              <a:rPr lang="en-US" sz="1800" dirty="0"/>
              <a:t> Plotting the training and validation loss as a function of epochs helps in visualizing how well the model is learning.</a:t>
            </a:r>
          </a:p>
          <a:p>
            <a:pPr lvl="2"/>
            <a:r>
              <a:rPr lang="en-US" sz="1600" b="1" dirty="0"/>
              <a:t>Example:</a:t>
            </a:r>
          </a:p>
          <a:p>
            <a:pPr lvl="2"/>
            <a:endParaRPr lang="en-US" sz="1600" b="1" dirty="0"/>
          </a:p>
          <a:p>
            <a:pPr lvl="2"/>
            <a:endParaRPr lang="en-US" sz="1600" b="1" dirty="0"/>
          </a:p>
          <a:p>
            <a:pPr lvl="2"/>
            <a:endParaRPr lang="en-US" sz="1600" b="1" dirty="0"/>
          </a:p>
          <a:p>
            <a:pPr lvl="2"/>
            <a:endParaRPr lang="en-US" sz="1600" b="1" dirty="0"/>
          </a:p>
          <a:p>
            <a:pPr lvl="2"/>
            <a:endParaRPr lang="en-US" sz="1600" b="1" dirty="0"/>
          </a:p>
          <a:p>
            <a:pPr lvl="2"/>
            <a:endParaRPr lang="en-US" sz="1600" b="1" dirty="0"/>
          </a:p>
          <a:p>
            <a:pPr lvl="1"/>
            <a:r>
              <a:rPr lang="en-US" sz="1800" b="1" dirty="0"/>
              <a:t>Interpretation:</a:t>
            </a:r>
            <a:r>
              <a:rPr lang="en-US" sz="1800" dirty="0"/>
              <a:t> A steady decrease in training loss with a similar trend in validation loss indicates that the model is learning effectively. If the validation loss starts increasing while the training loss continues to decrease, it may indicate overfitting.</a:t>
            </a:r>
          </a:p>
          <a:p>
            <a:pPr lvl="2"/>
            <a:endParaRPr lang="en-US" sz="1600" dirty="0"/>
          </a:p>
          <a:p>
            <a:pPr marL="0" indent="0">
              <a:lnSpc>
                <a:spcPct val="100000"/>
              </a:lnSpc>
              <a:buNone/>
            </a:pPr>
            <a:endParaRPr lang="en-US" sz="1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mputer code with colorful text&#10;&#10;Description automatically generated">
            <a:extLst>
              <a:ext uri="{FF2B5EF4-FFF2-40B4-BE49-F238E27FC236}">
                <a16:creationId xmlns:a16="http://schemas.microsoft.com/office/drawing/2014/main" id="{11C1C154-197B-DD43-0CF9-010CAD4E058D}"/>
              </a:ext>
            </a:extLst>
          </p:cNvPr>
          <p:cNvPicPr>
            <a:picLocks noChangeAspect="1"/>
          </p:cNvPicPr>
          <p:nvPr/>
        </p:nvPicPr>
        <p:blipFill>
          <a:blip r:embed="rId3"/>
          <a:stretch>
            <a:fillRect/>
          </a:stretch>
        </p:blipFill>
        <p:spPr>
          <a:xfrm>
            <a:off x="3074503" y="3196029"/>
            <a:ext cx="5737363" cy="1616809"/>
          </a:xfrm>
          <a:prstGeom prst="rect">
            <a:avLst/>
          </a:prstGeom>
        </p:spPr>
      </p:pic>
    </p:spTree>
    <p:extLst>
      <p:ext uri="{BB962C8B-B14F-4D97-AF65-F5344CB8AC3E}">
        <p14:creationId xmlns:p14="http://schemas.microsoft.com/office/powerpoint/2010/main" val="2966518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Monitoring Model Performance During Training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b="1" dirty="0"/>
              <a:t>Accuracy Curves</a:t>
            </a:r>
          </a:p>
          <a:p>
            <a:pPr lvl="1">
              <a:lnSpc>
                <a:spcPct val="100000"/>
              </a:lnSpc>
            </a:pPr>
            <a:r>
              <a:rPr lang="en-US" b="1" dirty="0"/>
              <a:t>Overview:</a:t>
            </a:r>
            <a:r>
              <a:rPr lang="en-US" dirty="0"/>
              <a:t> Similar to loss curves, accuracy curves show how the model’s accuracy changes over time for both training and validation datasets.</a:t>
            </a:r>
          </a:p>
          <a:p>
            <a:pPr lvl="1">
              <a:lnSpc>
                <a:spcPct val="100000"/>
              </a:lnSpc>
            </a:pPr>
            <a:endParaRPr lang="en-US" dirty="0"/>
          </a:p>
          <a:p>
            <a:pPr>
              <a:lnSpc>
                <a:spcPct val="100000"/>
              </a:lnSpc>
            </a:pPr>
            <a:r>
              <a:rPr lang="en-US" b="1" dirty="0"/>
              <a:t>Early Stopping</a:t>
            </a:r>
          </a:p>
          <a:p>
            <a:pPr lvl="1">
              <a:lnSpc>
                <a:spcPct val="100000"/>
              </a:lnSpc>
            </a:pPr>
            <a:r>
              <a:rPr lang="en-US" b="1" dirty="0"/>
              <a:t>Overview:</a:t>
            </a:r>
            <a:r>
              <a:rPr lang="en-US" dirty="0"/>
              <a:t> Early stopping is a technique where training is halted once the model's performance on the validation set stops improving. This helps prevent overfitting.</a:t>
            </a:r>
          </a:p>
          <a:p>
            <a:pPr marL="1200150" lvl="2" indent="-285750">
              <a:lnSpc>
                <a:spcPct val="100000"/>
              </a:lnSpc>
            </a:pPr>
            <a:r>
              <a:rPr lang="en-US" b="1" dirty="0"/>
              <a:t>Example:</a:t>
            </a:r>
            <a:r>
              <a:rPr lang="en-US" dirty="0"/>
              <a:t> Implement early stopping by monitoring validation loss and stopping training if it doesn't improve for a certain number of epochs.</a:t>
            </a:r>
          </a:p>
          <a:p>
            <a:pPr marL="0" indent="0">
              <a:lnSpc>
                <a:spcPct val="100000"/>
              </a:lnSpc>
              <a:buNone/>
            </a:pPr>
            <a:endParaRPr lang="en-US" sz="1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866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What is PyTorch?</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199" y="1816806"/>
            <a:ext cx="10515600" cy="4619096"/>
          </a:xfrm>
        </p:spPr>
        <p:txBody>
          <a:bodyPr>
            <a:noAutofit/>
          </a:bodyPr>
          <a:lstStyle/>
          <a:p>
            <a:pPr marL="0" indent="0">
              <a:lnSpc>
                <a:spcPct val="100000"/>
              </a:lnSpc>
              <a:buNone/>
            </a:pPr>
            <a:r>
              <a:rPr lang="en-US" sz="2000" b="1" dirty="0"/>
              <a:t>Key Points:</a:t>
            </a:r>
          </a:p>
          <a:p>
            <a:pPr>
              <a:lnSpc>
                <a:spcPct val="100000"/>
              </a:lnSpc>
              <a:buFont typeface="Arial" panose="020B0604020202020204" pitchFamily="34" charset="0"/>
              <a:buChar char="•"/>
            </a:pPr>
            <a:r>
              <a:rPr lang="en-US" sz="2000" b="1" dirty="0"/>
              <a:t>Dynamic Computational Graphs:</a:t>
            </a:r>
            <a:r>
              <a:rPr lang="en-US" sz="2000" dirty="0"/>
              <a:t> PyTorch allows for flexible model building, where graphs are built as the operations are defined, enabling real-time debugging and experimentation.</a:t>
            </a:r>
          </a:p>
          <a:p>
            <a:pPr>
              <a:lnSpc>
                <a:spcPct val="100000"/>
              </a:lnSpc>
              <a:buFont typeface="Arial" panose="020B0604020202020204" pitchFamily="34" charset="0"/>
              <a:buChar char="•"/>
            </a:pPr>
            <a:r>
              <a:rPr lang="en-US" sz="2000" b="1" dirty="0"/>
              <a:t>Pythonic Nature:</a:t>
            </a:r>
            <a:r>
              <a:rPr lang="en-US" sz="2000" dirty="0"/>
              <a:t> PyTorch integrates seamlessly with Python, allowing developers to leverage the extensive Python ecosystem and write code that feels natural and intuitive.</a:t>
            </a:r>
          </a:p>
          <a:p>
            <a:pPr>
              <a:lnSpc>
                <a:spcPct val="100000"/>
              </a:lnSpc>
              <a:buFont typeface="Arial" panose="020B0604020202020204" pitchFamily="34" charset="0"/>
              <a:buChar char="•"/>
            </a:pPr>
            <a:r>
              <a:rPr lang="en-US" sz="2000" b="1" dirty="0"/>
              <a:t>Tensors:</a:t>
            </a:r>
            <a:r>
              <a:rPr lang="en-US" sz="2000" dirty="0"/>
              <a:t> At its core, PyTorch operates on tensors, which are multidimensional arrays similar to NumPy arrays but with additional capabilities for GPU acceleration.</a:t>
            </a:r>
          </a:p>
          <a:p>
            <a:pPr>
              <a:lnSpc>
                <a:spcPct val="100000"/>
              </a:lnSpc>
              <a:buFont typeface="Arial" panose="020B0604020202020204" pitchFamily="34" charset="0"/>
              <a:buChar char="•"/>
            </a:pPr>
            <a:r>
              <a:rPr lang="en-US" sz="2000" b="1" dirty="0"/>
              <a:t>Autograd:</a:t>
            </a:r>
            <a:r>
              <a:rPr lang="en-US" sz="2000" dirty="0"/>
              <a:t> PyTorch’s automatic differentiation engine, Autograd, enables efficient computation of gradients, which is essential for training deep learning models using backpropagation.</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7143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Handling Overfitting and Underfitting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400" dirty="0"/>
              <a:t>Overfitting and underfitting are common challenges in machine learning. Overfitting occurs when a model performs well on training data but poorly on unseen data, while underfitting occurs when the model is too simple to capture the underlying patterns in the data.</a:t>
            </a:r>
          </a:p>
          <a:p>
            <a:r>
              <a:rPr lang="en-US" sz="2400" b="1" dirty="0"/>
              <a:t>Understanding Overfitting</a:t>
            </a:r>
          </a:p>
          <a:p>
            <a:pPr lvl="1"/>
            <a:r>
              <a:rPr lang="en-US" sz="2000" b="1" dirty="0"/>
              <a:t>Symptoms:</a:t>
            </a:r>
            <a:r>
              <a:rPr lang="en-US" sz="2000" dirty="0"/>
              <a:t> The model has very low training loss but high validation loss. It captures noise or irrelevant patterns in the training data.</a:t>
            </a:r>
          </a:p>
          <a:p>
            <a:pPr lvl="1"/>
            <a:r>
              <a:rPr lang="en-US" sz="2000" b="1" dirty="0"/>
              <a:t>Solutions:</a:t>
            </a:r>
            <a:endParaRPr lang="en-US" sz="2000" dirty="0"/>
          </a:p>
          <a:p>
            <a:pPr marL="1200150" lvl="2" indent="-285750"/>
            <a:r>
              <a:rPr lang="en-US" sz="1800" b="1" dirty="0"/>
              <a:t>Regularization:</a:t>
            </a:r>
            <a:r>
              <a:rPr lang="en-US" sz="1800" dirty="0"/>
              <a:t> Techniques such as L1 or L2 regularization add a penalty to the loss function, discouraging overly complex models.</a:t>
            </a:r>
          </a:p>
          <a:p>
            <a:pPr marL="1657350" lvl="3" indent="-285750"/>
            <a:r>
              <a:rPr lang="en-US" sz="1600" b="1" dirty="0"/>
              <a:t>Example:</a:t>
            </a:r>
            <a:endParaRPr lang="en-US" sz="1600" dirty="0"/>
          </a:p>
          <a:p>
            <a:pPr marL="0" indent="0">
              <a:lnSpc>
                <a:spcPct val="100000"/>
              </a:lnSpc>
              <a:buNone/>
            </a:pPr>
            <a:endParaRPr lang="en-US" sz="9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AC04D40-D7EB-5C91-E7F7-40EB63A9468F}"/>
              </a:ext>
            </a:extLst>
          </p:cNvPr>
          <p:cNvPicPr>
            <a:picLocks noChangeAspect="1"/>
          </p:cNvPicPr>
          <p:nvPr/>
        </p:nvPicPr>
        <p:blipFill>
          <a:blip r:embed="rId3"/>
          <a:stretch>
            <a:fillRect/>
          </a:stretch>
        </p:blipFill>
        <p:spPr>
          <a:xfrm>
            <a:off x="838200" y="5251535"/>
            <a:ext cx="10217442" cy="632430"/>
          </a:xfrm>
          <a:prstGeom prst="rect">
            <a:avLst/>
          </a:prstGeom>
        </p:spPr>
      </p:pic>
    </p:spTree>
    <p:extLst>
      <p:ext uri="{BB962C8B-B14F-4D97-AF65-F5344CB8AC3E}">
        <p14:creationId xmlns:p14="http://schemas.microsoft.com/office/powerpoint/2010/main" val="1983533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Handling Overfitting and Underfitting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buFont typeface="Arial" panose="020B0604020202020204" pitchFamily="34" charset="0"/>
              <a:buChar char="•"/>
            </a:pPr>
            <a:r>
              <a:rPr lang="en-US" b="1" dirty="0"/>
              <a:t>Solutions (contd..):</a:t>
            </a:r>
          </a:p>
          <a:p>
            <a:pPr lvl="1"/>
            <a:r>
              <a:rPr lang="en-US" b="1" dirty="0"/>
              <a:t>Dropout:</a:t>
            </a:r>
            <a:r>
              <a:rPr lang="en-US" dirty="0"/>
              <a:t> Randomly dropping units during training helps prevent the model from relying too heavily on any particular path.</a:t>
            </a:r>
          </a:p>
          <a:p>
            <a:pPr marL="1200150" lvl="2" indent="-285750"/>
            <a:r>
              <a:rPr lang="en-US" b="1" dirty="0"/>
              <a:t>Example</a:t>
            </a:r>
          </a:p>
          <a:p>
            <a:pPr marL="1200150" lvl="2" indent="-285750"/>
            <a:endParaRPr lang="en-US" b="1" dirty="0"/>
          </a:p>
          <a:p>
            <a:pPr marL="1200150" lvl="2" indent="-285750"/>
            <a:endParaRPr lang="en-US" b="1" dirty="0"/>
          </a:p>
          <a:p>
            <a:pPr marL="914400" lvl="2" indent="0">
              <a:buNone/>
            </a:pPr>
            <a:endParaRPr lang="en-US" b="1" dirty="0"/>
          </a:p>
          <a:p>
            <a:pPr marL="742950" lvl="1" indent="-285750"/>
            <a:r>
              <a:rPr lang="en-US" b="1" dirty="0"/>
              <a:t>Data Augmentation:</a:t>
            </a:r>
            <a:r>
              <a:rPr lang="en-US" dirty="0"/>
              <a:t> Augmenting the training data with variations (e.g., rotations, flips) can help the model generalize better.</a:t>
            </a:r>
          </a:p>
          <a:p>
            <a:pPr marL="1200150" lvl="2" indent="-285750"/>
            <a:r>
              <a:rPr lang="en-US" b="1" dirty="0"/>
              <a:t>Example:</a:t>
            </a:r>
          </a:p>
          <a:p>
            <a:pPr marL="1200150" lvl="2" indent="-285750"/>
            <a:endParaRPr lang="en-US" dirty="0"/>
          </a:p>
          <a:p>
            <a:pPr marL="742950" lvl="1" indent="-285750"/>
            <a:endParaRPr lang="en-US" dirty="0"/>
          </a:p>
          <a:p>
            <a:pPr marL="0" indent="0">
              <a:lnSpc>
                <a:spcPct val="100000"/>
              </a:lnSpc>
              <a:buNone/>
            </a:pPr>
            <a:endParaRPr lang="en-US" sz="9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7DA7EAF-8B8F-53D9-50A2-B8CE3D6012DE}"/>
              </a:ext>
            </a:extLst>
          </p:cNvPr>
          <p:cNvPicPr>
            <a:picLocks noChangeAspect="1"/>
          </p:cNvPicPr>
          <p:nvPr/>
        </p:nvPicPr>
        <p:blipFill>
          <a:blip r:embed="rId3"/>
          <a:stretch>
            <a:fillRect/>
          </a:stretch>
        </p:blipFill>
        <p:spPr>
          <a:xfrm>
            <a:off x="2583069" y="3117850"/>
            <a:ext cx="6654800" cy="622300"/>
          </a:xfrm>
          <a:prstGeom prst="rect">
            <a:avLst/>
          </a:prstGeom>
        </p:spPr>
      </p:pic>
      <p:pic>
        <p:nvPicPr>
          <p:cNvPr id="11" name="Picture 10" descr="A close-up of words&#10;&#10;Description automatically generated">
            <a:extLst>
              <a:ext uri="{FF2B5EF4-FFF2-40B4-BE49-F238E27FC236}">
                <a16:creationId xmlns:a16="http://schemas.microsoft.com/office/drawing/2014/main" id="{A201D42E-A340-7342-241A-1E9BC1FE356F}"/>
              </a:ext>
            </a:extLst>
          </p:cNvPr>
          <p:cNvPicPr>
            <a:picLocks noChangeAspect="1"/>
          </p:cNvPicPr>
          <p:nvPr/>
        </p:nvPicPr>
        <p:blipFill>
          <a:blip r:embed="rId4"/>
          <a:stretch>
            <a:fillRect/>
          </a:stretch>
        </p:blipFill>
        <p:spPr>
          <a:xfrm>
            <a:off x="2583069" y="5170833"/>
            <a:ext cx="8171862" cy="1031184"/>
          </a:xfrm>
          <a:prstGeom prst="rect">
            <a:avLst/>
          </a:prstGeom>
        </p:spPr>
      </p:pic>
    </p:spTree>
    <p:extLst>
      <p:ext uri="{BB962C8B-B14F-4D97-AF65-F5344CB8AC3E}">
        <p14:creationId xmlns:p14="http://schemas.microsoft.com/office/powerpoint/2010/main" val="35035328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Handling Overfitting and Underfitting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buFont typeface="Arial" panose="020B0604020202020204" pitchFamily="34" charset="0"/>
              <a:buChar char="•"/>
            </a:pPr>
            <a:r>
              <a:rPr lang="en-US" sz="3200" b="1" dirty="0"/>
              <a:t>Understanding Underfitting</a:t>
            </a:r>
          </a:p>
          <a:p>
            <a:pPr lvl="1">
              <a:lnSpc>
                <a:spcPct val="100000"/>
              </a:lnSpc>
            </a:pPr>
            <a:r>
              <a:rPr lang="en-US" sz="2800" b="1" dirty="0"/>
              <a:t>Symptoms:</a:t>
            </a:r>
            <a:r>
              <a:rPr lang="en-US" sz="2800" dirty="0"/>
              <a:t> The model has high training and validation loss, indicating that it’s too simple to capture the underlying patterns in the data.</a:t>
            </a:r>
          </a:p>
          <a:p>
            <a:pPr lvl="1">
              <a:lnSpc>
                <a:spcPct val="100000"/>
              </a:lnSpc>
            </a:pPr>
            <a:r>
              <a:rPr lang="en-US" sz="2800" b="1" dirty="0"/>
              <a:t>Solutions:</a:t>
            </a:r>
            <a:endParaRPr lang="en-US" sz="2800" dirty="0"/>
          </a:p>
          <a:p>
            <a:pPr marL="1200150" lvl="2" indent="-285750">
              <a:lnSpc>
                <a:spcPct val="100000"/>
              </a:lnSpc>
            </a:pPr>
            <a:r>
              <a:rPr lang="en-US" sz="2400" b="1" dirty="0"/>
              <a:t>Increase Model Complexity:</a:t>
            </a:r>
            <a:r>
              <a:rPr lang="en-US" sz="2400" dirty="0"/>
              <a:t> Add more layers or units to the model to make it more expressive.</a:t>
            </a:r>
          </a:p>
          <a:p>
            <a:pPr marL="1200150" lvl="2" indent="-285750">
              <a:lnSpc>
                <a:spcPct val="100000"/>
              </a:lnSpc>
            </a:pPr>
            <a:r>
              <a:rPr lang="en-US" sz="2400" b="1" dirty="0"/>
              <a:t>Train Longer:</a:t>
            </a:r>
            <a:r>
              <a:rPr lang="en-US" sz="2400" dirty="0"/>
              <a:t> The model may require more epochs to learn the underlying patterns.</a:t>
            </a:r>
          </a:p>
          <a:p>
            <a:pPr marL="1200150" lvl="2" indent="-285750">
              <a:lnSpc>
                <a:spcPct val="100000"/>
              </a:lnSpc>
            </a:pPr>
            <a:r>
              <a:rPr lang="en-US" sz="2400" b="1" dirty="0"/>
              <a:t>Reduce Regularization:</a:t>
            </a:r>
            <a:r>
              <a:rPr lang="en-US" sz="2400" dirty="0"/>
              <a:t> If regularization is too strong, it might be preventing the model from learning effectively.</a:t>
            </a:r>
          </a:p>
          <a:p>
            <a:pPr marL="0" indent="0">
              <a:lnSpc>
                <a:spcPct val="100000"/>
              </a:lnSpc>
              <a:buNone/>
            </a:pPr>
            <a:endParaRPr lang="en-US" sz="1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121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Advanced Neural Network Architectures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200" b="1" dirty="0"/>
              <a:t>Introduction</a:t>
            </a:r>
          </a:p>
          <a:p>
            <a:pPr>
              <a:lnSpc>
                <a:spcPct val="100000"/>
              </a:lnSpc>
            </a:pPr>
            <a:r>
              <a:rPr lang="en-US" sz="2200" dirty="0"/>
              <a:t>As deep learning evolves, so do the architectures used to solve increasingly complex problems. </a:t>
            </a:r>
          </a:p>
          <a:p>
            <a:pPr>
              <a:lnSpc>
                <a:spcPct val="100000"/>
              </a:lnSpc>
            </a:pPr>
            <a:r>
              <a:rPr lang="en-US" sz="2200" dirty="0"/>
              <a:t>Traditional feedforward neural networks are often insufficient for tasks involving image recognition, sequential data, or natural language processing. </a:t>
            </a:r>
          </a:p>
          <a:p>
            <a:pPr>
              <a:lnSpc>
                <a:spcPct val="100000"/>
              </a:lnSpc>
            </a:pPr>
            <a:r>
              <a:rPr lang="en-US" sz="2200" dirty="0"/>
              <a:t>This section delves into advanced neural network architectures that have revolutionized these domains: Convolutional Neural Networks (CNNs) for image data, Recurrent Neural Networks (RNNs) and Long Short-Term Memory networks (LSTMs) for sequential data, and Transformer Networks for tasks requiring attention mechanisms like language modeling. </a:t>
            </a:r>
          </a:p>
          <a:p>
            <a:pPr>
              <a:lnSpc>
                <a:spcPct val="100000"/>
              </a:lnSpc>
            </a:pPr>
            <a:r>
              <a:rPr lang="en-US" sz="2200" dirty="0"/>
              <a:t>Each of these architectures is designed to address specific challenges and leverage unique capabilities, making them powerful tools in the deep learning toolkit.</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899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Convolutional Neural Networks (CNNs)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400" dirty="0"/>
              <a:t>Convolutional Neural Networks (CNNs) have become the go-to architecture for image-related tasks. They are specifically designed to process data with a grid-like topology, such as images, by taking advantage of the spatial structure of the data.</a:t>
            </a:r>
          </a:p>
          <a:p>
            <a:pPr>
              <a:lnSpc>
                <a:spcPct val="100000"/>
              </a:lnSpc>
            </a:pPr>
            <a:r>
              <a:rPr lang="en-US" sz="2400" b="1" dirty="0"/>
              <a:t>Convolutional Layers and Filters</a:t>
            </a:r>
          </a:p>
          <a:p>
            <a:pPr lvl="1">
              <a:lnSpc>
                <a:spcPct val="100000"/>
              </a:lnSpc>
            </a:pPr>
            <a:r>
              <a:rPr lang="en-US" sz="1800" b="1" dirty="0"/>
              <a:t>Convolutional Layers:</a:t>
            </a:r>
            <a:r>
              <a:rPr lang="en-US" sz="1800" dirty="0"/>
              <a:t> The core building block of a CNN is the convolutional layer, which applies a set of filters (or kernels) to the input image. Each filter slides across the input image to produce a feature map, highlighting specific patterns such as edges, textures, or colors.</a:t>
            </a:r>
          </a:p>
          <a:p>
            <a:pPr marL="1200150" lvl="2" indent="-285750">
              <a:lnSpc>
                <a:spcPct val="100000"/>
              </a:lnSpc>
            </a:pPr>
            <a:r>
              <a:rPr lang="en-US" sz="1600" b="1" dirty="0"/>
              <a:t>Example:</a:t>
            </a:r>
            <a:r>
              <a:rPr lang="en-US" sz="1600" dirty="0"/>
              <a:t> A 3x3 filter might detect horizontal edges in an image. As it convolves across the image, it creates a new matrix (feature map) where the presence of edges is marked.</a:t>
            </a:r>
          </a:p>
          <a:p>
            <a:pPr lvl="1">
              <a:lnSpc>
                <a:spcPct val="100000"/>
              </a:lnSpc>
            </a:pPr>
            <a:r>
              <a:rPr lang="en-US" sz="1800" b="1" dirty="0"/>
              <a:t>Filters (Kernels):</a:t>
            </a:r>
            <a:r>
              <a:rPr lang="en-US" sz="1800" dirty="0"/>
              <a:t> Filters are small matrices used to detect specific features in the input data. The values in these filters are learned during the training process.</a:t>
            </a:r>
          </a:p>
          <a:p>
            <a:pPr marL="1200150" lvl="2" indent="-285750">
              <a:lnSpc>
                <a:spcPct val="100000"/>
              </a:lnSpc>
            </a:pPr>
            <a:r>
              <a:rPr lang="en-US" sz="1600" b="1" dirty="0"/>
              <a:t>Stride and Padding:</a:t>
            </a:r>
            <a:r>
              <a:rPr lang="en-US" sz="1600" dirty="0"/>
              <a:t> Stride determines how much the filter moves at each step, and padding is used to maintain the original dimensions of the input after convolution.</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4617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Convolutional Neural Networks (CNNs)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b="1" dirty="0"/>
              <a:t>Pooling Layers: Max Pooling, Average Pooling</a:t>
            </a:r>
          </a:p>
          <a:p>
            <a:pPr lvl="1">
              <a:lnSpc>
                <a:spcPct val="100000"/>
              </a:lnSpc>
            </a:pPr>
            <a:r>
              <a:rPr lang="en-US" b="1" dirty="0"/>
              <a:t>Pooling Layers:</a:t>
            </a:r>
            <a:r>
              <a:rPr lang="en-US" dirty="0"/>
              <a:t> Pooling layers are used to reduce the spatial dimensions (width and height) of the feature maps, making the computation more efficient and the network more resilient to spatial variations in the input.</a:t>
            </a:r>
          </a:p>
          <a:p>
            <a:pPr marL="1200150" lvl="2" indent="-285750">
              <a:lnSpc>
                <a:spcPct val="100000"/>
              </a:lnSpc>
            </a:pPr>
            <a:r>
              <a:rPr lang="en-US" b="1" dirty="0"/>
              <a:t>Max Pooling:</a:t>
            </a:r>
            <a:r>
              <a:rPr lang="en-US" dirty="0"/>
              <a:t> Selects the maximum value in each patch of the feature map, effectively reducing the size while preserving important features.</a:t>
            </a:r>
          </a:p>
          <a:p>
            <a:pPr lvl="3">
              <a:lnSpc>
                <a:spcPct val="100000"/>
              </a:lnSpc>
            </a:pPr>
            <a:r>
              <a:rPr lang="en-US" b="1" dirty="0"/>
              <a:t>Example:</a:t>
            </a:r>
            <a:r>
              <a:rPr lang="en-US" dirty="0"/>
              <a:t> A 2x2 max pooling layer applied to a feature map would </a:t>
            </a:r>
            <a:r>
              <a:rPr lang="en-US" dirty="0" err="1"/>
              <a:t>downsample</a:t>
            </a:r>
            <a:r>
              <a:rPr lang="en-US" dirty="0"/>
              <a:t> it by selecting the maximum value in each 2x2 region.</a:t>
            </a:r>
          </a:p>
          <a:p>
            <a:pPr marL="1200150" lvl="2" indent="-285750">
              <a:lnSpc>
                <a:spcPct val="100000"/>
              </a:lnSpc>
            </a:pPr>
            <a:r>
              <a:rPr lang="en-US" b="1" dirty="0"/>
              <a:t>Average Pooling:</a:t>
            </a:r>
            <a:r>
              <a:rPr lang="en-US" dirty="0"/>
              <a:t> Computes the average of each patch of the feature map, resulting in a smoother and smaller output.</a:t>
            </a:r>
          </a:p>
          <a:p>
            <a:pPr marL="0" indent="0">
              <a:lnSpc>
                <a:spcPct val="100000"/>
              </a:lnSpc>
              <a:buNone/>
            </a:pP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8898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Convolutional Neural Networks (CNNs)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1800" b="1" dirty="0"/>
              <a:t>Common CNN Architectures: </a:t>
            </a:r>
            <a:r>
              <a:rPr lang="en-US" sz="1800" b="1" dirty="0" err="1"/>
              <a:t>LeNet</a:t>
            </a:r>
            <a:r>
              <a:rPr lang="en-US" sz="1800" b="1" dirty="0"/>
              <a:t>, </a:t>
            </a:r>
            <a:r>
              <a:rPr lang="en-US" sz="1800" b="1" dirty="0" err="1"/>
              <a:t>AlexNet</a:t>
            </a:r>
            <a:r>
              <a:rPr lang="en-US" sz="1800" b="1" dirty="0"/>
              <a:t>, VGG, </a:t>
            </a:r>
            <a:r>
              <a:rPr lang="en-US" sz="1800" b="1" dirty="0" err="1"/>
              <a:t>ResNet</a:t>
            </a:r>
            <a:endParaRPr lang="en-US" sz="1800" b="1" dirty="0"/>
          </a:p>
          <a:p>
            <a:pPr lvl="1">
              <a:lnSpc>
                <a:spcPct val="100000"/>
              </a:lnSpc>
            </a:pPr>
            <a:r>
              <a:rPr lang="en-US" sz="1600" b="1" dirty="0" err="1"/>
              <a:t>LeNet</a:t>
            </a:r>
            <a:r>
              <a:rPr lang="en-US" sz="1600" b="1" dirty="0"/>
              <a:t>:</a:t>
            </a:r>
            <a:r>
              <a:rPr lang="en-US" sz="1600" dirty="0"/>
              <a:t> One of the earliest CNN architectures, </a:t>
            </a:r>
            <a:r>
              <a:rPr lang="en-US" sz="1600" dirty="0" err="1"/>
              <a:t>LeNet</a:t>
            </a:r>
            <a:r>
              <a:rPr lang="en-US" sz="1600" dirty="0"/>
              <a:t> was developed for digit recognition. It consists of two convolutional layers followed by pooling layers, and then fully connected layers for classification.</a:t>
            </a:r>
          </a:p>
          <a:p>
            <a:pPr marL="1200150" lvl="2" indent="-285750">
              <a:lnSpc>
                <a:spcPct val="100000"/>
              </a:lnSpc>
            </a:pPr>
            <a:r>
              <a:rPr lang="en-US" sz="1400" b="1" dirty="0"/>
              <a:t>Use Case:</a:t>
            </a:r>
            <a:r>
              <a:rPr lang="en-US" sz="1400" dirty="0"/>
              <a:t> </a:t>
            </a:r>
            <a:r>
              <a:rPr lang="en-US" sz="1400" dirty="0" err="1"/>
              <a:t>LeNet</a:t>
            </a:r>
            <a:r>
              <a:rPr lang="en-US" sz="1400" dirty="0"/>
              <a:t> is commonly used for recognizing handwritten digits in the MNIST dataset.</a:t>
            </a:r>
          </a:p>
          <a:p>
            <a:pPr lvl="1">
              <a:lnSpc>
                <a:spcPct val="100000"/>
              </a:lnSpc>
            </a:pPr>
            <a:r>
              <a:rPr lang="en-US" sz="1600" b="1" dirty="0" err="1"/>
              <a:t>AlexNet</a:t>
            </a:r>
            <a:r>
              <a:rPr lang="en-US" sz="1600" b="1" dirty="0"/>
              <a:t>:</a:t>
            </a:r>
            <a:r>
              <a:rPr lang="en-US" sz="1600" dirty="0"/>
              <a:t> </a:t>
            </a:r>
            <a:r>
              <a:rPr lang="en-US" sz="1600" dirty="0" err="1"/>
              <a:t>AlexNet</a:t>
            </a:r>
            <a:r>
              <a:rPr lang="en-US" sz="1600" dirty="0"/>
              <a:t> popularized CNNs by winning the ImageNet competition in 2012. It introduced deeper architectures with more convolutional layers and the use of </a:t>
            </a:r>
            <a:r>
              <a:rPr lang="en-US" sz="1600" dirty="0" err="1"/>
              <a:t>ReLU</a:t>
            </a:r>
            <a:r>
              <a:rPr lang="en-US" sz="1600" dirty="0"/>
              <a:t> activation functions, dropout for regularization, and GPUs for training.</a:t>
            </a:r>
          </a:p>
          <a:p>
            <a:pPr marL="1200150" lvl="2" indent="-285750">
              <a:lnSpc>
                <a:spcPct val="100000"/>
              </a:lnSpc>
            </a:pPr>
            <a:r>
              <a:rPr lang="en-US" sz="1400" b="1" dirty="0"/>
              <a:t>Use Case:</a:t>
            </a:r>
            <a:r>
              <a:rPr lang="en-US" sz="1400" dirty="0"/>
              <a:t> </a:t>
            </a:r>
            <a:r>
              <a:rPr lang="en-US" sz="1400" dirty="0" err="1"/>
              <a:t>AlexNet</a:t>
            </a:r>
            <a:r>
              <a:rPr lang="en-US" sz="1400" dirty="0"/>
              <a:t> is used for large-scale image classification tasks.</a:t>
            </a:r>
          </a:p>
          <a:p>
            <a:pPr lvl="1">
              <a:lnSpc>
                <a:spcPct val="100000"/>
              </a:lnSpc>
            </a:pPr>
            <a:r>
              <a:rPr lang="en-US" sz="1600" b="1" dirty="0"/>
              <a:t>VGG:</a:t>
            </a:r>
            <a:r>
              <a:rPr lang="en-US" sz="1600" dirty="0"/>
              <a:t> </a:t>
            </a:r>
            <a:r>
              <a:rPr lang="en-US" sz="1600" dirty="0" err="1"/>
              <a:t>VGGNet</a:t>
            </a:r>
            <a:r>
              <a:rPr lang="en-US" sz="1600" dirty="0"/>
              <a:t> introduced a very deep architecture with small 3x3 filters, demonstrating that depth (i.e., more layers) significantly improves model performance.</a:t>
            </a:r>
          </a:p>
          <a:p>
            <a:pPr marL="1200150" lvl="2" indent="-285750">
              <a:lnSpc>
                <a:spcPct val="100000"/>
              </a:lnSpc>
            </a:pPr>
            <a:r>
              <a:rPr lang="en-US" sz="1400" b="1" dirty="0"/>
              <a:t>Use Case:</a:t>
            </a:r>
            <a:r>
              <a:rPr lang="en-US" sz="1400" dirty="0"/>
              <a:t> VGG is widely used in image classification and feature extraction tasks.</a:t>
            </a:r>
          </a:p>
          <a:p>
            <a:pPr lvl="1">
              <a:lnSpc>
                <a:spcPct val="100000"/>
              </a:lnSpc>
            </a:pPr>
            <a:r>
              <a:rPr lang="en-US" sz="1600" b="1" dirty="0" err="1"/>
              <a:t>ResNet</a:t>
            </a:r>
            <a:r>
              <a:rPr lang="en-US" sz="1600" b="1" dirty="0"/>
              <a:t>:</a:t>
            </a:r>
            <a:r>
              <a:rPr lang="en-US" sz="1600" dirty="0"/>
              <a:t> </a:t>
            </a:r>
            <a:r>
              <a:rPr lang="en-US" sz="1600" dirty="0" err="1"/>
              <a:t>ResNet</a:t>
            </a:r>
            <a:r>
              <a:rPr lang="en-US" sz="1600" dirty="0"/>
              <a:t> introduced the concept of residual learning, where shortcut connections (identity mappings) skip one or more layers, allowing for much deeper networks without suffering from the vanishing gradient problem.</a:t>
            </a:r>
          </a:p>
          <a:p>
            <a:pPr marL="1200150" lvl="2" indent="-285750">
              <a:lnSpc>
                <a:spcPct val="100000"/>
              </a:lnSpc>
            </a:pPr>
            <a:r>
              <a:rPr lang="en-US" sz="1400" b="1" dirty="0"/>
              <a:t>Use Case:</a:t>
            </a:r>
            <a:r>
              <a:rPr lang="en-US" sz="1400" dirty="0"/>
              <a:t> </a:t>
            </a:r>
            <a:r>
              <a:rPr lang="en-US" sz="1400" dirty="0" err="1"/>
              <a:t>ResNet</a:t>
            </a:r>
            <a:r>
              <a:rPr lang="en-US" sz="1400" dirty="0"/>
              <a:t> is used in various computer vision tasks, including image classification, object detection, and segmentation.</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936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Recurrent Neural Networks (RNNs) and LSTMs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dirty="0"/>
              <a:t>Recurrent Neural Networks (RNNs) are designed to handle sequential data, making them suitable for tasks like time series forecasting, natural language processing, and speech recognition.</a:t>
            </a:r>
          </a:p>
          <a:p>
            <a:pPr>
              <a:lnSpc>
                <a:spcPct val="100000"/>
              </a:lnSpc>
            </a:pPr>
            <a:r>
              <a:rPr lang="en-US" b="1" dirty="0"/>
              <a:t>Understanding Sequential Data</a:t>
            </a:r>
          </a:p>
          <a:p>
            <a:pPr lvl="1">
              <a:lnSpc>
                <a:spcPct val="100000"/>
              </a:lnSpc>
            </a:pPr>
            <a:r>
              <a:rPr lang="en-US" b="1" dirty="0"/>
              <a:t>Sequential Data:</a:t>
            </a:r>
            <a:r>
              <a:rPr lang="en-US" dirty="0"/>
              <a:t> Unlike independent data points in traditional datasets, sequential data points are dependent on previous ones. Examples include sentences in natural language processing, where the meaning of a word often depends on the preceding words.</a:t>
            </a:r>
          </a:p>
          <a:p>
            <a:pPr marL="1200150" lvl="2" indent="-285750">
              <a:lnSpc>
                <a:spcPct val="100000"/>
              </a:lnSpc>
            </a:pPr>
            <a:r>
              <a:rPr lang="en-US" b="1" dirty="0"/>
              <a:t>Challenge:</a:t>
            </a:r>
            <a:r>
              <a:rPr lang="en-US" dirty="0"/>
              <a:t> RNNs are designed to maintain a memory of previous inputs, which is crucial for understanding context in sequences.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3719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Recurrent Neural Networks (RNNs) and LSTMs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b="1" dirty="0"/>
              <a:t>LSTM Architecture and Operations</a:t>
            </a:r>
          </a:p>
          <a:p>
            <a:pPr lvl="1">
              <a:lnSpc>
                <a:spcPct val="100000"/>
              </a:lnSpc>
            </a:pPr>
            <a:r>
              <a:rPr lang="en-US" b="1" dirty="0"/>
              <a:t>LSTM Networks:</a:t>
            </a:r>
            <a:r>
              <a:rPr lang="en-US" dirty="0"/>
              <a:t> Long Short-Term Memory (LSTM) networks are a type of RNN designed to overcome the limitations of standard RNNs, particularly the issue of long-term dependencies. LSTMs use a set of gates (input, forget, and output gates) to control the flow of information, allowing the network to retain relevant information over long sequences.</a:t>
            </a:r>
          </a:p>
          <a:p>
            <a:pPr marL="1200150" lvl="2" indent="-285750">
              <a:lnSpc>
                <a:spcPct val="100000"/>
              </a:lnSpc>
            </a:pPr>
            <a:r>
              <a:rPr lang="en-US" b="1" dirty="0"/>
              <a:t>Gates:</a:t>
            </a:r>
            <a:endParaRPr lang="en-US" dirty="0"/>
          </a:p>
          <a:p>
            <a:pPr lvl="3">
              <a:lnSpc>
                <a:spcPct val="100000"/>
              </a:lnSpc>
            </a:pPr>
            <a:r>
              <a:rPr lang="en-US" b="1" dirty="0"/>
              <a:t>Input Gate:</a:t>
            </a:r>
            <a:r>
              <a:rPr lang="en-US" dirty="0"/>
              <a:t> Decides what new information should be added to the cell state.</a:t>
            </a:r>
          </a:p>
          <a:p>
            <a:pPr lvl="3">
              <a:lnSpc>
                <a:spcPct val="100000"/>
              </a:lnSpc>
            </a:pPr>
            <a:r>
              <a:rPr lang="en-US" b="1" dirty="0"/>
              <a:t>Forget Gate:</a:t>
            </a:r>
            <a:r>
              <a:rPr lang="en-US" dirty="0"/>
              <a:t> Decides what information should be removed from the cell state.</a:t>
            </a:r>
          </a:p>
          <a:p>
            <a:pPr lvl="3">
              <a:lnSpc>
                <a:spcPct val="100000"/>
              </a:lnSpc>
            </a:pPr>
            <a:r>
              <a:rPr lang="en-US" b="1" dirty="0"/>
              <a:t>Output Gate:</a:t>
            </a:r>
            <a:r>
              <a:rPr lang="en-US" dirty="0"/>
              <a:t> Determines the output based on the cell state and input.</a:t>
            </a:r>
          </a:p>
          <a:p>
            <a:pPr lvl="1">
              <a:lnSpc>
                <a:spcPct val="100000"/>
              </a:lnSpc>
            </a:pPr>
            <a:r>
              <a:rPr lang="en-US" b="1" dirty="0"/>
              <a:t>Example:</a:t>
            </a:r>
            <a:r>
              <a:rPr lang="en-US" dirty="0"/>
              <a:t> In a language model, LSTMs can be used to predict the next word in a sentence, taking into account the entire preceding context.</a:t>
            </a:r>
          </a:p>
          <a:p>
            <a:pPr marL="0" indent="0">
              <a:lnSpc>
                <a:spcPct val="100000"/>
              </a:lnSpc>
              <a:buNone/>
            </a:pPr>
            <a:endParaRPr lang="en-US"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5745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Recurrent Neural Networks (RNNs) and LSTMs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b="1" dirty="0"/>
              <a:t>Applications in Natural Language Processing and Time Series Analysis</a:t>
            </a:r>
          </a:p>
          <a:p>
            <a:pPr lvl="1">
              <a:lnSpc>
                <a:spcPct val="100000"/>
              </a:lnSpc>
            </a:pPr>
            <a:r>
              <a:rPr lang="en-US" b="1" dirty="0"/>
              <a:t>Natural Language Processing (NLP):</a:t>
            </a:r>
            <a:r>
              <a:rPr lang="en-US" dirty="0"/>
              <a:t> LSTMs are widely used in tasks such as machine translation, text generation, sentiment analysis, and speech recognition.</a:t>
            </a:r>
          </a:p>
          <a:p>
            <a:pPr marL="1200150" lvl="2" indent="-285750">
              <a:lnSpc>
                <a:spcPct val="100000"/>
              </a:lnSpc>
            </a:pPr>
            <a:r>
              <a:rPr lang="en-US" b="1" dirty="0"/>
              <a:t>Example:</a:t>
            </a:r>
            <a:r>
              <a:rPr lang="en-US" dirty="0"/>
              <a:t> In sentiment analysis, an LSTM can analyze the sentiment of a sentence by considering the entire sequence of words.</a:t>
            </a:r>
          </a:p>
          <a:p>
            <a:pPr lvl="1">
              <a:lnSpc>
                <a:spcPct val="100000"/>
              </a:lnSpc>
            </a:pPr>
            <a:r>
              <a:rPr lang="en-US" b="1" dirty="0"/>
              <a:t>Time Series Analysis:</a:t>
            </a:r>
            <a:r>
              <a:rPr lang="en-US" dirty="0"/>
              <a:t> LSTMs are also effective in forecasting tasks, such as predicting stock prices or weather conditions, where the future values depend on the past trends.</a:t>
            </a:r>
          </a:p>
          <a:p>
            <a:pPr marL="1200150" lvl="2" indent="-285750">
              <a:lnSpc>
                <a:spcPct val="100000"/>
              </a:lnSpc>
            </a:pPr>
            <a:r>
              <a:rPr lang="en-US" b="1" dirty="0"/>
              <a:t>Example:</a:t>
            </a:r>
            <a:r>
              <a:rPr lang="en-US" dirty="0"/>
              <a:t> An LSTM can be trained to predict the next day's stock price based on previous prices.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259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Key Features and Advantages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199" y="1816806"/>
            <a:ext cx="10515600" cy="4619096"/>
          </a:xfrm>
        </p:spPr>
        <p:txBody>
          <a:bodyPr>
            <a:noAutofit/>
          </a:bodyPr>
          <a:lstStyle/>
          <a:p>
            <a:pPr marL="0" indent="0">
              <a:lnSpc>
                <a:spcPct val="100000"/>
              </a:lnSpc>
              <a:buNone/>
            </a:pPr>
            <a:r>
              <a:rPr lang="en-US" sz="1800" dirty="0"/>
              <a:t>PyTorch stands out in the crowded field of deep learning frameworks due to several key features and advantages that make it the preferred choice for many researchers and practitioners.</a:t>
            </a:r>
          </a:p>
          <a:p>
            <a:pPr>
              <a:lnSpc>
                <a:spcPct val="100000"/>
              </a:lnSpc>
            </a:pPr>
            <a:r>
              <a:rPr lang="en-US" sz="1800" b="1" dirty="0"/>
              <a:t>Dynamic vs Static Graphs</a:t>
            </a:r>
          </a:p>
          <a:p>
            <a:pPr lvl="1">
              <a:lnSpc>
                <a:spcPct val="100000"/>
              </a:lnSpc>
            </a:pPr>
            <a:r>
              <a:rPr lang="en-US" sz="1800" b="1" dirty="0"/>
              <a:t>Dynamic Graphs:</a:t>
            </a:r>
            <a:r>
              <a:rPr lang="en-US" sz="1800" dirty="0"/>
              <a:t> Unlike TensorFlow's static computational graph approach (prior to TensorFlow 2.0), PyTorch’s dynamic graphs are more flexible and easier to debug. This is particularly beneficial during the research phase, where models are often changed frequently.</a:t>
            </a:r>
          </a:p>
          <a:p>
            <a:pPr lvl="1">
              <a:lnSpc>
                <a:spcPct val="100000"/>
              </a:lnSpc>
            </a:pPr>
            <a:r>
              <a:rPr lang="en-US" sz="1800" b="1" dirty="0"/>
              <a:t>Ease of Use:</a:t>
            </a:r>
            <a:r>
              <a:rPr lang="en-US" sz="1800" dirty="0"/>
              <a:t> PyTorch's design philosophy emphasizes simplicity and ease of use, making it accessible to beginners while still powerful enough for advanced users.</a:t>
            </a:r>
          </a:p>
          <a:p>
            <a:pPr>
              <a:lnSpc>
                <a:spcPct val="100000"/>
              </a:lnSpc>
            </a:pPr>
            <a:r>
              <a:rPr lang="en-US" sz="1800" b="1" dirty="0"/>
              <a:t>Seamless Integration with Python</a:t>
            </a:r>
          </a:p>
          <a:p>
            <a:pPr lvl="1">
              <a:lnSpc>
                <a:spcPct val="100000"/>
              </a:lnSpc>
            </a:pPr>
            <a:r>
              <a:rPr lang="en-US" sz="1800" b="1" dirty="0"/>
              <a:t>Pythonic Syntax:</a:t>
            </a:r>
            <a:r>
              <a:rPr lang="en-US" sz="1800" dirty="0"/>
              <a:t> PyTorch's syntax is intuitive and closely mirrors standard Python code, reducing the learning curve and allowing for easy integration with Python libraries like NumPy and SciPy.</a:t>
            </a:r>
          </a:p>
          <a:p>
            <a:pPr lvl="1">
              <a:lnSpc>
                <a:spcPct val="100000"/>
              </a:lnSpc>
            </a:pPr>
            <a:r>
              <a:rPr lang="en-US" sz="1800" b="1" dirty="0"/>
              <a:t>Community Support:</a:t>
            </a:r>
            <a:r>
              <a:rPr lang="en-US" sz="1800" dirty="0"/>
              <a:t> PyTorch has a large and active community, which contributes to a wealth of tutorials, documentation, and third-party libraries that can accelerate development.</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895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Transformer Networks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400" dirty="0"/>
              <a:t>Transformer Networks have revolutionized natural language processing by introducing a mechanism that allows the model to focus on specific parts of the input sequence, regardless of their position.</a:t>
            </a:r>
          </a:p>
          <a:p>
            <a:pPr>
              <a:lnSpc>
                <a:spcPct val="100000"/>
              </a:lnSpc>
            </a:pPr>
            <a:r>
              <a:rPr lang="en-US" sz="2400" b="1" dirty="0"/>
              <a:t>Self-Attention Mechanism</a:t>
            </a:r>
          </a:p>
          <a:p>
            <a:pPr lvl="1">
              <a:lnSpc>
                <a:spcPct val="100000"/>
              </a:lnSpc>
            </a:pPr>
            <a:r>
              <a:rPr lang="en-US" sz="2000" b="1" dirty="0"/>
              <a:t>Self-Attention:</a:t>
            </a:r>
            <a:r>
              <a:rPr lang="en-US" sz="2000" dirty="0"/>
              <a:t> The self-attention mechanism enables the model to weigh the importance of different words in a sentence when encoding a particular word. This allows the model to capture long-range dependencies more effectively than RNNs or LSTMs.</a:t>
            </a:r>
          </a:p>
          <a:p>
            <a:pPr marL="1200150" lvl="2" indent="-285750">
              <a:lnSpc>
                <a:spcPct val="100000"/>
              </a:lnSpc>
            </a:pPr>
            <a:r>
              <a:rPr lang="en-US" sz="1800" b="1" dirty="0"/>
              <a:t>Example:</a:t>
            </a:r>
            <a:r>
              <a:rPr lang="en-US" sz="1800" dirty="0"/>
              <a:t> In a translation model, the word "bank" in "He went to the bank" would have different meanings depending on the surrounding words, and self-attention allows the model to consider these words appropriately.</a:t>
            </a:r>
          </a:p>
          <a:p>
            <a:pPr lvl="1">
              <a:lnSpc>
                <a:spcPct val="100000"/>
              </a:lnSpc>
            </a:pPr>
            <a:r>
              <a:rPr lang="en-US" sz="2000" b="1" dirty="0"/>
              <a:t>Scaled Dot-Product Attention:</a:t>
            </a:r>
            <a:r>
              <a:rPr lang="en-US" sz="2000" dirty="0"/>
              <a:t> A common implementation of self-attention, where the attention scores are computed as the dot product of query and key vectors, scaled by the square root of the dimension.</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2927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Transformer Networks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400" b="1" dirty="0"/>
              <a:t>Transformer Architecture</a:t>
            </a:r>
          </a:p>
          <a:p>
            <a:pPr lvl="1">
              <a:lnSpc>
                <a:spcPct val="100000"/>
              </a:lnSpc>
            </a:pPr>
            <a:r>
              <a:rPr lang="en-US" sz="2000" b="1" dirty="0"/>
              <a:t>Overview:</a:t>
            </a:r>
            <a:r>
              <a:rPr lang="en-US" sz="2000" dirty="0"/>
              <a:t> The Transformer architecture consists of an encoder and a decoder, both of which are built from self-attention and feedforward layers. The encoder processes the input sequence, while the decoder generates the output sequence, one element at a time.</a:t>
            </a:r>
          </a:p>
          <a:p>
            <a:pPr marL="1200150" lvl="2" indent="-285750">
              <a:lnSpc>
                <a:spcPct val="100000"/>
              </a:lnSpc>
            </a:pPr>
            <a:r>
              <a:rPr lang="en-US" sz="1800" b="1" dirty="0"/>
              <a:t>Multi-Head Attention:</a:t>
            </a:r>
            <a:r>
              <a:rPr lang="en-US" sz="1800" dirty="0"/>
              <a:t> The Transformer uses multiple self-attention heads to capture different types of relationships in the data.</a:t>
            </a:r>
          </a:p>
          <a:p>
            <a:pPr marL="1200150" lvl="2" indent="-285750">
              <a:lnSpc>
                <a:spcPct val="100000"/>
              </a:lnSpc>
            </a:pPr>
            <a:r>
              <a:rPr lang="en-US" sz="1800" b="1" dirty="0"/>
              <a:t>Positional Encoding:</a:t>
            </a:r>
            <a:r>
              <a:rPr lang="en-US" sz="1800" dirty="0"/>
              <a:t> Since Transformers do not have a built-in mechanism to handle the order of elements in a sequence, positional encodings are added to input embeddings to inject sequence information.</a:t>
            </a:r>
          </a:p>
          <a:p>
            <a:pPr lvl="1">
              <a:lnSpc>
                <a:spcPct val="100000"/>
              </a:lnSpc>
            </a:pPr>
            <a:r>
              <a:rPr lang="en-US" sz="2000" b="1" dirty="0"/>
              <a:t>Example:</a:t>
            </a:r>
            <a:r>
              <a:rPr lang="en-US" sz="2000" dirty="0"/>
              <a:t> The Transformer architecture is the foundation of models like BERT (Bidirectional Encoder Representations from Transformers) and GPT (Generative Pre-trained Transformer), which are used for tasks ranging from text classification to text generation.</a:t>
            </a:r>
          </a:p>
          <a:p>
            <a:pPr marL="0" indent="0">
              <a:lnSpc>
                <a:spcPct val="100000"/>
              </a:lnSpc>
              <a:buNone/>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2206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Transformer Networks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b="1" dirty="0"/>
              <a:t>Applications in Natural Language Processing</a:t>
            </a:r>
          </a:p>
          <a:p>
            <a:pPr lvl="1">
              <a:lnSpc>
                <a:spcPct val="100000"/>
              </a:lnSpc>
            </a:pPr>
            <a:r>
              <a:rPr lang="en-US" b="1" dirty="0"/>
              <a:t>Language Modeling:</a:t>
            </a:r>
            <a:r>
              <a:rPr lang="en-US" dirty="0"/>
              <a:t> Transformers are widely used in language modeling tasks, where they generate coherent and contextually relevant text.</a:t>
            </a:r>
          </a:p>
          <a:p>
            <a:pPr marL="1200150" lvl="2" indent="-285750">
              <a:lnSpc>
                <a:spcPct val="100000"/>
              </a:lnSpc>
            </a:pPr>
            <a:r>
              <a:rPr lang="en-US" b="1" dirty="0"/>
              <a:t>Example:</a:t>
            </a:r>
            <a:r>
              <a:rPr lang="en-US" dirty="0"/>
              <a:t> GPT-3, a Transformer-based model, can generate human-like text given a prompt, making it useful in content creation and chatbots.</a:t>
            </a:r>
          </a:p>
          <a:p>
            <a:pPr lvl="1">
              <a:lnSpc>
                <a:spcPct val="100000"/>
              </a:lnSpc>
            </a:pPr>
            <a:r>
              <a:rPr lang="en-US" b="1" dirty="0"/>
              <a:t>Machine Translation:</a:t>
            </a:r>
            <a:r>
              <a:rPr lang="en-US" dirty="0"/>
              <a:t> Transformers have set new benchmarks in machine translation tasks by efficiently capturing the context of the source language to generate accurate translations in the target language.</a:t>
            </a:r>
          </a:p>
          <a:p>
            <a:pPr marL="1200150" lvl="2" indent="-285750">
              <a:lnSpc>
                <a:spcPct val="100000"/>
              </a:lnSpc>
            </a:pPr>
            <a:r>
              <a:rPr lang="en-US" b="1" dirty="0"/>
              <a:t>Example:</a:t>
            </a:r>
            <a:r>
              <a:rPr lang="en-US" dirty="0"/>
              <a:t> The Transformer-based model in Google Translate helps produce high-quality translations by understanding the nuances of different languages.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19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Transfer Learning and Fine-Tuning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000" b="1" dirty="0"/>
              <a:t>Introduction</a:t>
            </a:r>
          </a:p>
          <a:p>
            <a:pPr>
              <a:lnSpc>
                <a:spcPct val="100000"/>
              </a:lnSpc>
            </a:pPr>
            <a:r>
              <a:rPr lang="en-US" sz="2000" dirty="0"/>
              <a:t>Training deep learning models from scratch often requires vast amounts of data and computational resources, which may not always be feasible. </a:t>
            </a:r>
          </a:p>
          <a:p>
            <a:pPr>
              <a:lnSpc>
                <a:spcPct val="100000"/>
              </a:lnSpc>
            </a:pPr>
            <a:r>
              <a:rPr lang="en-US" sz="2000" dirty="0"/>
              <a:t>Transfer learning offers a solution by allowing you to leverage pre-trained models, which have already learned useful features from large datasets. </a:t>
            </a:r>
          </a:p>
          <a:p>
            <a:pPr>
              <a:lnSpc>
                <a:spcPct val="100000"/>
              </a:lnSpc>
            </a:pPr>
            <a:r>
              <a:rPr lang="en-US" sz="2000" dirty="0"/>
              <a:t>By transferring this knowledge to a new task, you can significantly reduce the time and data required to train a model. </a:t>
            </a:r>
          </a:p>
          <a:p>
            <a:pPr>
              <a:lnSpc>
                <a:spcPct val="100000"/>
              </a:lnSpc>
            </a:pPr>
            <a:r>
              <a:rPr lang="en-US" sz="2000" dirty="0"/>
              <a:t>In this section, we will explore the concept of transfer learning, how to use pre-trained models from libraries like torchvision and Hugging Face Transformers, and the strategies for fine-tuning models to suit domain-specific tasks. </a:t>
            </a:r>
          </a:p>
          <a:p>
            <a:pPr>
              <a:lnSpc>
                <a:spcPct val="100000"/>
              </a:lnSpc>
            </a:pPr>
            <a:r>
              <a:rPr lang="en-US" sz="2000" dirty="0"/>
              <a:t>We will also discuss the differences between feature extraction and fine-tuning strategies.</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340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Introduction to Transfer Learning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000" dirty="0"/>
              <a:t>Transfer learning is a powerful technique in deep learning where a model developed for one task is reused as the starting point for another task. This approach is particularly useful when you have limited data for the new task but can access a model pre-trained on a large dataset.</a:t>
            </a:r>
          </a:p>
          <a:p>
            <a:pPr>
              <a:lnSpc>
                <a:spcPct val="100000"/>
              </a:lnSpc>
            </a:pPr>
            <a:r>
              <a:rPr lang="en-US" sz="2000" b="1" dirty="0"/>
              <a:t>Concept of Transfer Learning</a:t>
            </a:r>
          </a:p>
          <a:p>
            <a:pPr lvl="1">
              <a:lnSpc>
                <a:spcPct val="100000"/>
              </a:lnSpc>
            </a:pPr>
            <a:r>
              <a:rPr lang="en-US" sz="1800" b="1" dirty="0"/>
              <a:t>Definition:</a:t>
            </a:r>
            <a:r>
              <a:rPr lang="en-US" sz="1800" dirty="0"/>
              <a:t> Transfer learning involves taking a model trained on a large dataset (e.g., ImageNet for image classification) and adapting it to a new, related task by either using it as a fixed feature extractor or fine-tuning it on the new dataset.</a:t>
            </a:r>
          </a:p>
          <a:p>
            <a:pPr marL="1200150" lvl="2" indent="-285750">
              <a:lnSpc>
                <a:spcPct val="100000"/>
              </a:lnSpc>
            </a:pPr>
            <a:r>
              <a:rPr lang="en-US" sz="1600" b="1" dirty="0"/>
              <a:t>Example:</a:t>
            </a:r>
            <a:r>
              <a:rPr lang="en-US" sz="1600" dirty="0"/>
              <a:t> Using a </a:t>
            </a:r>
            <a:r>
              <a:rPr lang="en-US" sz="1600" dirty="0" err="1"/>
              <a:t>ResNet</a:t>
            </a:r>
            <a:r>
              <a:rPr lang="en-US" sz="1600" dirty="0"/>
              <a:t> model pre-trained on ImageNet to classify medical images by fine-tuning the last few layers on a medical dataset.</a:t>
            </a:r>
          </a:p>
          <a:p>
            <a:pPr>
              <a:lnSpc>
                <a:spcPct val="100000"/>
              </a:lnSpc>
            </a:pPr>
            <a:r>
              <a:rPr lang="en-US" sz="2000" b="1" dirty="0"/>
              <a:t>Benefits of Transfer Learning</a:t>
            </a:r>
          </a:p>
          <a:p>
            <a:pPr lvl="1">
              <a:lnSpc>
                <a:spcPct val="100000"/>
              </a:lnSpc>
            </a:pPr>
            <a:r>
              <a:rPr lang="en-US" sz="1800" b="1" dirty="0"/>
              <a:t>Reduced Training Time:</a:t>
            </a:r>
            <a:r>
              <a:rPr lang="en-US" sz="1800" dirty="0"/>
              <a:t> Since the model has already learned useful features, the training process is faster compared to training from scratch.</a:t>
            </a:r>
          </a:p>
          <a:p>
            <a:pPr lvl="1">
              <a:lnSpc>
                <a:spcPct val="100000"/>
              </a:lnSpc>
            </a:pPr>
            <a:r>
              <a:rPr lang="en-US" sz="1800" b="1" dirty="0"/>
              <a:t>Improved Performance:</a:t>
            </a:r>
            <a:r>
              <a:rPr lang="en-US" sz="1800" dirty="0"/>
              <a:t> Transfer learning can lead to better performance on the target task, especially when the target dataset is small.</a:t>
            </a:r>
          </a:p>
          <a:p>
            <a:pPr lvl="1">
              <a:lnSpc>
                <a:spcPct val="100000"/>
              </a:lnSpc>
            </a:pPr>
            <a:r>
              <a:rPr lang="en-US" sz="1800" b="1" dirty="0"/>
              <a:t>Lower Data Requirements:</a:t>
            </a:r>
            <a:r>
              <a:rPr lang="en-US" sz="1800" dirty="0"/>
              <a:t> It allows effective model training even with limited labeled data.</a:t>
            </a:r>
          </a:p>
          <a:p>
            <a:pPr marL="285750" indent="-285750">
              <a:lnSpc>
                <a:spcPct val="100000"/>
              </a:lnSpc>
            </a:pP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4775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2400" dirty="0"/>
              <a:t>Using Pre-Trained Models from torchvision and Hugging Face Transformers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400" dirty="0"/>
              <a:t>Pre-trained models are readily available through popular libraries like torchvision for computer vision tasks and Hugging Face Transformers for natural language processing. These models serve as a starting point for transfer learning.</a:t>
            </a:r>
          </a:p>
          <a:p>
            <a:r>
              <a:rPr lang="en-US" sz="2400" b="1" dirty="0"/>
              <a:t>Pre-Trained Models in torchvision</a:t>
            </a:r>
          </a:p>
          <a:p>
            <a:pPr lvl="1"/>
            <a:r>
              <a:rPr lang="en-US" sz="2000" b="1" dirty="0"/>
              <a:t>Overview:</a:t>
            </a:r>
            <a:r>
              <a:rPr lang="en-US" sz="2000" dirty="0"/>
              <a:t> torchvision offers a variety of pre-trained models for tasks like image classification, object detection, and segmentation. These models are trained on large datasets like ImageNet.</a:t>
            </a:r>
          </a:p>
          <a:p>
            <a:pPr marL="1200150" lvl="2" indent="-285750"/>
            <a:r>
              <a:rPr lang="en-US" b="1" dirty="0"/>
              <a:t>Example:</a:t>
            </a:r>
            <a:r>
              <a:rPr lang="en-US" dirty="0"/>
              <a:t> Loading a pre-trained </a:t>
            </a:r>
            <a:r>
              <a:rPr lang="en-US" dirty="0" err="1"/>
              <a:t>ResNet</a:t>
            </a:r>
            <a:r>
              <a:rPr lang="en-US" dirty="0"/>
              <a:t> model:</a:t>
            </a:r>
          </a:p>
          <a:p>
            <a:pPr marL="1200150" lvl="2" indent="-285750"/>
            <a:endParaRPr lang="en-US" dirty="0"/>
          </a:p>
          <a:p>
            <a:pPr marL="1200150" lvl="2" indent="-285750"/>
            <a:endParaRPr lang="en-US" dirty="0"/>
          </a:p>
          <a:p>
            <a:pPr marL="742950" lvl="1" indent="-285750">
              <a:lnSpc>
                <a:spcPct val="100000"/>
              </a:lnSpc>
            </a:pPr>
            <a:endParaRPr lang="en-US" sz="2000" b="1" dirty="0"/>
          </a:p>
          <a:p>
            <a:pPr marL="742950" lvl="1" indent="-285750">
              <a:lnSpc>
                <a:spcPct val="100000"/>
              </a:lnSpc>
            </a:pPr>
            <a:r>
              <a:rPr lang="en-US" sz="2000" b="1" dirty="0"/>
              <a:t>Applications:</a:t>
            </a:r>
            <a:r>
              <a:rPr lang="en-US" sz="2000" dirty="0"/>
              <a:t> You can use these models directly for inference or adapt them to your specific task through fine-tuning.</a:t>
            </a:r>
          </a:p>
          <a:p>
            <a:pPr marL="285750" indent="-285750">
              <a:lnSpc>
                <a:spcPct val="100000"/>
              </a:lnSpc>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computer&#10;&#10;Description automatically generated">
            <a:extLst>
              <a:ext uri="{FF2B5EF4-FFF2-40B4-BE49-F238E27FC236}">
                <a16:creationId xmlns:a16="http://schemas.microsoft.com/office/drawing/2014/main" id="{1C7C61A2-5CA1-2A0A-8E2C-1450298D0961}"/>
              </a:ext>
            </a:extLst>
          </p:cNvPr>
          <p:cNvPicPr>
            <a:picLocks noChangeAspect="1"/>
          </p:cNvPicPr>
          <p:nvPr/>
        </p:nvPicPr>
        <p:blipFill>
          <a:blip r:embed="rId3"/>
          <a:stretch>
            <a:fillRect/>
          </a:stretch>
        </p:blipFill>
        <p:spPr>
          <a:xfrm>
            <a:off x="2627520" y="4607892"/>
            <a:ext cx="5761106" cy="958485"/>
          </a:xfrm>
          <a:prstGeom prst="rect">
            <a:avLst/>
          </a:prstGeom>
        </p:spPr>
      </p:pic>
    </p:spTree>
    <p:extLst>
      <p:ext uri="{BB962C8B-B14F-4D97-AF65-F5344CB8AC3E}">
        <p14:creationId xmlns:p14="http://schemas.microsoft.com/office/powerpoint/2010/main" val="10339177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2400" dirty="0"/>
              <a:t>Using Pre-Trained Models from torchvision and Hugging Face Transformers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400" b="1" dirty="0"/>
              <a:t>Pre-Trained Models in Hugging Face Transformers</a:t>
            </a:r>
          </a:p>
          <a:p>
            <a:pPr lvl="1"/>
            <a:r>
              <a:rPr lang="en-US" sz="2000" b="1" dirty="0"/>
              <a:t>Overview:</a:t>
            </a:r>
            <a:r>
              <a:rPr lang="en-US" sz="2000" dirty="0"/>
              <a:t> Hugging Face Transformers provides access to a wide range of pre-trained models for NLP tasks such as text classification, named entity recognition, and text generation.</a:t>
            </a:r>
          </a:p>
          <a:p>
            <a:pPr marL="1200150" lvl="2" indent="-285750"/>
            <a:r>
              <a:rPr lang="en-US" b="1" dirty="0"/>
              <a:t>Example:</a:t>
            </a:r>
            <a:r>
              <a:rPr lang="en-US" dirty="0"/>
              <a:t> Loading a pre-trained BERT model for text classification:</a:t>
            </a:r>
          </a:p>
          <a:p>
            <a:pPr marL="1200150" lvl="2" indent="-285750"/>
            <a:endParaRPr lang="en-US" dirty="0"/>
          </a:p>
          <a:p>
            <a:pPr marL="1200150" lvl="2" indent="-285750"/>
            <a:endParaRPr lang="en-US" dirty="0"/>
          </a:p>
          <a:p>
            <a:pPr marL="1200150" lvl="2" indent="-285750"/>
            <a:endParaRPr lang="en-US" dirty="0"/>
          </a:p>
          <a:p>
            <a:pPr marL="1200150" lvl="2" indent="-285750"/>
            <a:endParaRPr lang="en-US" dirty="0"/>
          </a:p>
          <a:p>
            <a:pPr marL="742950" lvl="1" indent="-285750">
              <a:lnSpc>
                <a:spcPct val="100000"/>
              </a:lnSpc>
            </a:pPr>
            <a:r>
              <a:rPr lang="en-US" sz="2000" b="1" dirty="0"/>
              <a:t>Applications:</a:t>
            </a:r>
            <a:r>
              <a:rPr lang="en-US" sz="2000" dirty="0"/>
              <a:t> These models can be fine-tuned for tasks like sentiment analysis, question answering, and machine translation.</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 code&#10;&#10;Description automatically generated">
            <a:extLst>
              <a:ext uri="{FF2B5EF4-FFF2-40B4-BE49-F238E27FC236}">
                <a16:creationId xmlns:a16="http://schemas.microsoft.com/office/drawing/2014/main" id="{EA9DAA6D-A042-FB4C-B85E-1FC7874A2E40}"/>
              </a:ext>
            </a:extLst>
          </p:cNvPr>
          <p:cNvPicPr>
            <a:picLocks noChangeAspect="1"/>
          </p:cNvPicPr>
          <p:nvPr/>
        </p:nvPicPr>
        <p:blipFill>
          <a:blip r:embed="rId3"/>
          <a:stretch>
            <a:fillRect/>
          </a:stretch>
        </p:blipFill>
        <p:spPr>
          <a:xfrm>
            <a:off x="2209800" y="3197087"/>
            <a:ext cx="7772400" cy="1145808"/>
          </a:xfrm>
          <a:prstGeom prst="rect">
            <a:avLst/>
          </a:prstGeom>
        </p:spPr>
      </p:pic>
    </p:spTree>
    <p:extLst>
      <p:ext uri="{BB962C8B-B14F-4D97-AF65-F5344CB8AC3E}">
        <p14:creationId xmlns:p14="http://schemas.microsoft.com/office/powerpoint/2010/main" val="33182511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Fine-Tuning Models for Domain-Specific Tasks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000" dirty="0"/>
              <a:t>Fine-tuning involves further training a pre-trained model on a specific task, allowing it to adapt to the nuances of the new dataset.</a:t>
            </a:r>
          </a:p>
          <a:p>
            <a:r>
              <a:rPr lang="en-US" sz="2000" b="1" dirty="0"/>
              <a:t>Fine-Tuning Process</a:t>
            </a:r>
          </a:p>
          <a:p>
            <a:pPr lvl="1"/>
            <a:r>
              <a:rPr lang="en-US" sz="1800" b="1" dirty="0"/>
              <a:t>Overview:</a:t>
            </a:r>
            <a:r>
              <a:rPr lang="en-US" sz="1800" dirty="0"/>
              <a:t> Fine-tuning typically involves freezing the early layers of the model (which capture general features) and training the later layers on the new task.</a:t>
            </a:r>
          </a:p>
          <a:p>
            <a:pPr marL="1200150" lvl="2" indent="-285750"/>
            <a:r>
              <a:rPr lang="en-US" sz="1600" b="1" dirty="0"/>
              <a:t>Example:</a:t>
            </a:r>
            <a:r>
              <a:rPr lang="en-US" sz="1600" dirty="0"/>
              <a:t> Fine-tuning a </a:t>
            </a:r>
            <a:r>
              <a:rPr lang="en-US" sz="1600" dirty="0" err="1"/>
              <a:t>ResNet</a:t>
            </a:r>
            <a:r>
              <a:rPr lang="en-US" sz="1600" dirty="0"/>
              <a:t> model on a medical imaging dataset by freezing the convolutional layers and training the fully connected layers.</a:t>
            </a:r>
          </a:p>
          <a:p>
            <a:pPr marL="1200150" lvl="2" indent="-285750"/>
            <a:endParaRPr lang="en-US" sz="1600" dirty="0"/>
          </a:p>
          <a:p>
            <a:pPr marL="1200150" lvl="2" indent="-285750"/>
            <a:endParaRPr lang="en-US" sz="1600" dirty="0"/>
          </a:p>
          <a:p>
            <a:pPr marL="1200150" lvl="2" indent="-285750"/>
            <a:endParaRPr lang="en-US" sz="1600" dirty="0"/>
          </a:p>
          <a:p>
            <a:pPr marL="1200150" lvl="2" indent="-285750"/>
            <a:endParaRPr lang="en-US" sz="1600" dirty="0"/>
          </a:p>
          <a:p>
            <a:pPr marL="1200150" lvl="2" indent="-285750"/>
            <a:endParaRPr lang="en-US" sz="1600" dirty="0"/>
          </a:p>
          <a:p>
            <a:pPr marL="1200150" lvl="2" indent="-285750"/>
            <a:endParaRPr lang="en-US" sz="1600" dirty="0"/>
          </a:p>
          <a:p>
            <a:pPr marL="1200150" lvl="2" indent="-285750"/>
            <a:endParaRPr lang="en-US" sz="1600" dirty="0"/>
          </a:p>
          <a:p>
            <a:pPr marL="742950" lvl="1" indent="-285750"/>
            <a:r>
              <a:rPr lang="en-US" sz="1800" b="1" dirty="0"/>
              <a:t>Hyperparameter Tuning:</a:t>
            </a:r>
            <a:r>
              <a:rPr lang="en-US" sz="1800" dirty="0"/>
              <a:t> During fine-tuning, it's essential to carefully select hyperparameters such as learning rate and batch size to avoid overfitting, especially if the new dataset is small.</a:t>
            </a:r>
          </a:p>
          <a:p>
            <a:pPr marL="1200150" lvl="2" indent="-285750"/>
            <a:endParaRPr lang="en-US" sz="1600" dirty="0"/>
          </a:p>
          <a:p>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mputer screen shot of a computer code&#10;&#10;Description automatically generated">
            <a:extLst>
              <a:ext uri="{FF2B5EF4-FFF2-40B4-BE49-F238E27FC236}">
                <a16:creationId xmlns:a16="http://schemas.microsoft.com/office/drawing/2014/main" id="{AF42DBFD-7AFB-5B8D-74B5-1A4C7FC344F8}"/>
              </a:ext>
            </a:extLst>
          </p:cNvPr>
          <p:cNvPicPr>
            <a:picLocks noChangeAspect="1"/>
          </p:cNvPicPr>
          <p:nvPr/>
        </p:nvPicPr>
        <p:blipFill>
          <a:blip r:embed="rId3"/>
          <a:stretch>
            <a:fillRect/>
          </a:stretch>
        </p:blipFill>
        <p:spPr>
          <a:xfrm>
            <a:off x="2090530" y="3776317"/>
            <a:ext cx="7772400" cy="1470454"/>
          </a:xfrm>
          <a:prstGeom prst="rect">
            <a:avLst/>
          </a:prstGeom>
        </p:spPr>
      </p:pic>
    </p:spTree>
    <p:extLst>
      <p:ext uri="{BB962C8B-B14F-4D97-AF65-F5344CB8AC3E}">
        <p14:creationId xmlns:p14="http://schemas.microsoft.com/office/powerpoint/2010/main" val="27427882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Fine-Tuning Models for Domain-Specific Tasks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3200" b="1" dirty="0"/>
              <a:t>Challenges in Fine-Tuning</a:t>
            </a:r>
          </a:p>
          <a:p>
            <a:pPr lvl="1">
              <a:lnSpc>
                <a:spcPct val="100000"/>
              </a:lnSpc>
            </a:pPr>
            <a:r>
              <a:rPr lang="en-US" sz="2800" b="1" dirty="0"/>
              <a:t>Overfitting:</a:t>
            </a:r>
            <a:r>
              <a:rPr lang="en-US" sz="2800" dirty="0"/>
              <a:t> Fine-tuning on a small dataset can lead to overfitting, where the model becomes too tailored to the training data and fails to generalize to new data.</a:t>
            </a:r>
          </a:p>
          <a:p>
            <a:pPr lvl="1">
              <a:lnSpc>
                <a:spcPct val="100000"/>
              </a:lnSpc>
            </a:pPr>
            <a:r>
              <a:rPr lang="en-US" sz="2800" b="1" dirty="0"/>
              <a:t>Catastrophic Forgetting:</a:t>
            </a:r>
            <a:r>
              <a:rPr lang="en-US" sz="2800" dirty="0"/>
              <a:t> If the fine-tuning process is too aggressive, the model might "forget" the useful features it learned from the original dataset, leading to degraded performance.</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72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Feature Extraction vs Fine-Tuning Strategies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400" dirty="0"/>
              <a:t>When using transfer learning, there are two main strategies: feature extraction and fine-tuning. The choice between these strategies depends on the size of your dataset and the similarity between the original and target tasks.</a:t>
            </a:r>
          </a:p>
          <a:p>
            <a:r>
              <a:rPr lang="en-US" sz="2400" b="1" dirty="0"/>
              <a:t>Feature Extraction</a:t>
            </a:r>
          </a:p>
          <a:p>
            <a:pPr lvl="1"/>
            <a:r>
              <a:rPr lang="en-US" sz="1800" b="1" dirty="0"/>
              <a:t>Definition:</a:t>
            </a:r>
            <a:r>
              <a:rPr lang="en-US" sz="1800" dirty="0"/>
              <a:t> In feature extraction, the pre-trained model is used as a fixed feature extractor, meaning that the weights of the pre-trained model are frozen, and only the final classification layer is trained on the new dataset.</a:t>
            </a:r>
          </a:p>
          <a:p>
            <a:pPr marL="1200150" lvl="2" indent="-285750"/>
            <a:r>
              <a:rPr lang="en-US" sz="1600" b="1" dirty="0"/>
              <a:t>Example:</a:t>
            </a:r>
            <a:r>
              <a:rPr lang="en-US" sz="1600" dirty="0"/>
              <a:t> Using a pre-trained </a:t>
            </a:r>
            <a:r>
              <a:rPr lang="en-US" sz="1600" dirty="0" err="1"/>
              <a:t>ResNet</a:t>
            </a:r>
            <a:r>
              <a:rPr lang="en-US" sz="1600" dirty="0"/>
              <a:t> model to extract features from images, then feeding those features into a new classifier trained on your specific dataset.</a:t>
            </a:r>
          </a:p>
          <a:p>
            <a:pPr marL="1200150" lvl="2" indent="-285750"/>
            <a:endParaRPr lang="en-US" sz="1600" dirty="0"/>
          </a:p>
          <a:p>
            <a:pPr marL="1200150" lvl="2" indent="-285750"/>
            <a:endParaRPr lang="en-US" sz="1600" dirty="0"/>
          </a:p>
          <a:p>
            <a:pPr marL="1200150" lvl="2" indent="-285750"/>
            <a:endParaRPr lang="en-US" sz="1600" dirty="0"/>
          </a:p>
          <a:p>
            <a:pPr marL="1200150" lvl="2" indent="-285750"/>
            <a:endParaRPr lang="en-US" sz="1600" dirty="0"/>
          </a:p>
          <a:p>
            <a:pPr marL="742950" lvl="1" indent="-285750"/>
            <a:r>
              <a:rPr lang="en-US" sz="1800" b="1" dirty="0"/>
              <a:t>When to Use:</a:t>
            </a:r>
            <a:r>
              <a:rPr lang="en-US" sz="1800" dirty="0"/>
              <a:t> Feature extraction is ideal when you have a small dataset and the new task is similar to the original task the model was trained on.</a:t>
            </a:r>
          </a:p>
          <a:p>
            <a:pPr>
              <a:lnSpc>
                <a:spcPct val="100000"/>
              </a:lnSpc>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sign&#10;&#10;Description automatically generated">
            <a:extLst>
              <a:ext uri="{FF2B5EF4-FFF2-40B4-BE49-F238E27FC236}">
                <a16:creationId xmlns:a16="http://schemas.microsoft.com/office/drawing/2014/main" id="{9066BF8E-6D2B-43ED-58B0-149FC22A7F9C}"/>
              </a:ext>
            </a:extLst>
          </p:cNvPr>
          <p:cNvPicPr>
            <a:picLocks noChangeAspect="1"/>
          </p:cNvPicPr>
          <p:nvPr/>
        </p:nvPicPr>
        <p:blipFill>
          <a:blip r:embed="rId3"/>
          <a:stretch>
            <a:fillRect/>
          </a:stretch>
        </p:blipFill>
        <p:spPr>
          <a:xfrm>
            <a:off x="2233543" y="4406562"/>
            <a:ext cx="5816600" cy="952500"/>
          </a:xfrm>
          <a:prstGeom prst="rect">
            <a:avLst/>
          </a:prstGeom>
        </p:spPr>
      </p:pic>
    </p:spTree>
    <p:extLst>
      <p:ext uri="{BB962C8B-B14F-4D97-AF65-F5344CB8AC3E}">
        <p14:creationId xmlns:p14="http://schemas.microsoft.com/office/powerpoint/2010/main" val="1475591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p:txBody>
          <a:bodyPr/>
          <a:lstStyle/>
          <a:p>
            <a:r>
              <a:rPr lang="en-US" dirty="0"/>
              <a:t>Key Features and Advantages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199" y="1816806"/>
            <a:ext cx="10515600" cy="4619096"/>
          </a:xfrm>
        </p:spPr>
        <p:txBody>
          <a:bodyPr>
            <a:noAutofit/>
          </a:bodyPr>
          <a:lstStyle/>
          <a:p>
            <a:pPr>
              <a:lnSpc>
                <a:spcPct val="100000"/>
              </a:lnSpc>
            </a:pPr>
            <a:r>
              <a:rPr lang="en-US" sz="2000" b="1" dirty="0"/>
              <a:t>GPU Acceleration</a:t>
            </a:r>
          </a:p>
          <a:p>
            <a:pPr lvl="1">
              <a:lnSpc>
                <a:spcPct val="100000"/>
              </a:lnSpc>
            </a:pPr>
            <a:r>
              <a:rPr lang="en-US" sz="2000" b="1" dirty="0"/>
              <a:t>Efficient Computation:</a:t>
            </a:r>
            <a:r>
              <a:rPr lang="en-US" sz="2000" dirty="0"/>
              <a:t> PyTorch supports seamless execution on GPUs, significantly speeding up the training process of large models. With just a few lines of code, you can move your models and data to GPU, harnessing the power of modern hardware.</a:t>
            </a:r>
          </a:p>
          <a:p>
            <a:pPr>
              <a:lnSpc>
                <a:spcPct val="100000"/>
              </a:lnSpc>
            </a:pPr>
            <a:r>
              <a:rPr lang="en-US" sz="2000" b="1" dirty="0"/>
              <a:t>Robust Ecosystem</a:t>
            </a:r>
          </a:p>
          <a:p>
            <a:pPr lvl="1">
              <a:lnSpc>
                <a:spcPct val="100000"/>
              </a:lnSpc>
            </a:pPr>
            <a:r>
              <a:rPr lang="en-US" sz="2000" b="1" dirty="0"/>
              <a:t>Libraries and Extensions:</a:t>
            </a:r>
            <a:r>
              <a:rPr lang="en-US" sz="2000" dirty="0"/>
              <a:t> PyTorch offers a range of libraries and tools, such as </a:t>
            </a:r>
            <a:r>
              <a:rPr lang="en-US" sz="2000" dirty="0" err="1"/>
              <a:t>TorchVision</a:t>
            </a:r>
            <a:r>
              <a:rPr lang="en-US" sz="2000" dirty="0"/>
              <a:t> for computer vision, </a:t>
            </a:r>
            <a:r>
              <a:rPr lang="en-US" sz="2000" dirty="0" err="1"/>
              <a:t>TorchText</a:t>
            </a:r>
            <a:r>
              <a:rPr lang="en-US" sz="2000" dirty="0"/>
              <a:t> for NLP, and </a:t>
            </a:r>
            <a:r>
              <a:rPr lang="en-US" sz="2000" dirty="0" err="1"/>
              <a:t>TorchServe</a:t>
            </a:r>
            <a:r>
              <a:rPr lang="en-US" sz="2000" dirty="0"/>
              <a:t> for model deployment, that make it a comprehensive framework for various applications.</a:t>
            </a:r>
          </a:p>
          <a:p>
            <a:pPr lvl="1">
              <a:lnSpc>
                <a:spcPct val="100000"/>
              </a:lnSpc>
            </a:pPr>
            <a:r>
              <a:rPr lang="en-US" sz="2000" b="1" dirty="0"/>
              <a:t>Research and Production:</a:t>
            </a:r>
            <a:r>
              <a:rPr lang="en-US" sz="2000" dirty="0"/>
              <a:t> PyTorch strikes a balance between being a research-friendly platform and a robust production-ready framework. This dual nature makes it versatile and widely adopted across academia and industry.</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0"/>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9522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Feature Extraction vs Fine-Tuning Strategies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b="1" dirty="0"/>
              <a:t>Fine-Tuning</a:t>
            </a:r>
          </a:p>
          <a:p>
            <a:pPr lvl="1"/>
            <a:r>
              <a:rPr lang="en-US" b="1" dirty="0"/>
              <a:t>Definition:</a:t>
            </a:r>
            <a:r>
              <a:rPr lang="en-US" dirty="0"/>
              <a:t> Fine-tuning involves unfreezing some or all of the layers of the pre-trained model and retraining them on the new dataset. This allows the model to adapt more specifically to the new task.</a:t>
            </a:r>
          </a:p>
          <a:p>
            <a:pPr marL="1200150" lvl="2" indent="-285750"/>
            <a:r>
              <a:rPr lang="en-US" b="1" dirty="0"/>
              <a:t>Example:</a:t>
            </a:r>
            <a:r>
              <a:rPr lang="en-US" dirty="0"/>
              <a:t> Fine-tuning all layers of a BERT model on a domain-specific text classification task.</a:t>
            </a:r>
          </a:p>
          <a:p>
            <a:pPr marL="1200150" lvl="2" indent="-285750"/>
            <a:endParaRPr lang="en-US" dirty="0"/>
          </a:p>
          <a:p>
            <a:pPr marL="1200150" lvl="2" indent="-285750"/>
            <a:endParaRPr lang="en-US" dirty="0"/>
          </a:p>
          <a:p>
            <a:pPr marL="1200150" lvl="2" indent="-285750"/>
            <a:endParaRPr lang="en-US" dirty="0"/>
          </a:p>
          <a:p>
            <a:pPr marL="742950" lvl="1" indent="-285750"/>
            <a:r>
              <a:rPr lang="en-US" b="1" dirty="0"/>
              <a:t>When to Use:</a:t>
            </a:r>
            <a:r>
              <a:rPr lang="en-US" dirty="0"/>
              <a:t> Fine-tuning is preferred when the new task is somewhat different from the original task, or when you have a larger dataset that can support more extensive retraining.</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F926BC-EB65-9BC2-3150-407148BE4E0C}"/>
              </a:ext>
            </a:extLst>
          </p:cNvPr>
          <p:cNvPicPr>
            <a:picLocks noChangeAspect="1"/>
          </p:cNvPicPr>
          <p:nvPr/>
        </p:nvPicPr>
        <p:blipFill>
          <a:blip r:embed="rId3"/>
          <a:stretch>
            <a:fillRect/>
          </a:stretch>
        </p:blipFill>
        <p:spPr>
          <a:xfrm>
            <a:off x="2075069" y="3904361"/>
            <a:ext cx="7772400" cy="458923"/>
          </a:xfrm>
          <a:prstGeom prst="rect">
            <a:avLst/>
          </a:prstGeom>
        </p:spPr>
      </p:pic>
    </p:spTree>
    <p:extLst>
      <p:ext uri="{BB962C8B-B14F-4D97-AF65-F5344CB8AC3E}">
        <p14:creationId xmlns:p14="http://schemas.microsoft.com/office/powerpoint/2010/main" val="37513109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Handling Complex Data</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2400" b="1" dirty="0"/>
              <a:t>Introduction</a:t>
            </a:r>
          </a:p>
          <a:p>
            <a:r>
              <a:rPr lang="en-US" sz="2400" dirty="0"/>
              <a:t>In the realm of deep learning, dealing with complex data types such as images, text, and time series requires specialized techniques and careful preprocessing. </a:t>
            </a:r>
          </a:p>
          <a:p>
            <a:r>
              <a:rPr lang="en-US" sz="2400" dirty="0"/>
              <a:t>Whether you’re enhancing image datasets with augmentation, preparing text data for natural language processing, or engineering features for time series forecasting, understanding how to handle these data types is crucial. </a:t>
            </a:r>
          </a:p>
          <a:p>
            <a:r>
              <a:rPr lang="en-US" sz="2400" dirty="0"/>
              <a:t>This section will cover advanced techniques for processing and preparing complex data for use in deep learning models. </a:t>
            </a:r>
          </a:p>
          <a:p>
            <a:r>
              <a:rPr lang="en-US" sz="2400" dirty="0"/>
              <a:t>We will explore image data augmentation methods, text preprocessing and tokenization strategies, and the unique challenges of handling time series data.</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699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Image Data Augmentation Techniques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lnSpc>
                <a:spcPct val="100000"/>
              </a:lnSpc>
              <a:buNone/>
            </a:pPr>
            <a:r>
              <a:rPr lang="en-US" sz="2400" dirty="0"/>
              <a:t>Data augmentation is a powerful technique used to artificially increase the size and diversity of an image dataset by applying random transformations. This helps prevent overfitting and improves the generalization ability of deep learning models.</a:t>
            </a:r>
          </a:p>
          <a:p>
            <a:pPr>
              <a:lnSpc>
                <a:spcPct val="100000"/>
              </a:lnSpc>
            </a:pPr>
            <a:r>
              <a:rPr lang="en-US" sz="2400" b="1" dirty="0"/>
              <a:t>Random Cropping, Flipping, Rotation</a:t>
            </a:r>
          </a:p>
          <a:p>
            <a:pPr lvl="1">
              <a:lnSpc>
                <a:spcPct val="100000"/>
              </a:lnSpc>
            </a:pPr>
            <a:r>
              <a:rPr lang="en-US" sz="2000" b="1" dirty="0"/>
              <a:t>Random Cropping:</a:t>
            </a:r>
            <a:r>
              <a:rPr lang="en-US" sz="2000" dirty="0"/>
              <a:t> This technique involves randomly selecting a sub-region of an image and cropping it out. It helps the model become more robust to variations in object positioning within images.</a:t>
            </a:r>
          </a:p>
          <a:p>
            <a:pPr marL="1200150" lvl="2" indent="-285750">
              <a:lnSpc>
                <a:spcPct val="100000"/>
              </a:lnSpc>
            </a:pPr>
            <a:r>
              <a:rPr lang="en-US" sz="1800" b="1" dirty="0"/>
              <a:t>Example:</a:t>
            </a: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logo&#10;&#10;Description automatically generated">
            <a:extLst>
              <a:ext uri="{FF2B5EF4-FFF2-40B4-BE49-F238E27FC236}">
                <a16:creationId xmlns:a16="http://schemas.microsoft.com/office/drawing/2014/main" id="{EAFDC119-2F22-75A9-A9A5-54B6DC354181}"/>
              </a:ext>
            </a:extLst>
          </p:cNvPr>
          <p:cNvPicPr>
            <a:picLocks noChangeAspect="1"/>
          </p:cNvPicPr>
          <p:nvPr/>
        </p:nvPicPr>
        <p:blipFill>
          <a:blip r:embed="rId3"/>
          <a:stretch>
            <a:fillRect/>
          </a:stretch>
        </p:blipFill>
        <p:spPr>
          <a:xfrm>
            <a:off x="3235371" y="5031685"/>
            <a:ext cx="6307425" cy="1075604"/>
          </a:xfrm>
          <a:prstGeom prst="rect">
            <a:avLst/>
          </a:prstGeom>
        </p:spPr>
      </p:pic>
    </p:spTree>
    <p:extLst>
      <p:ext uri="{BB962C8B-B14F-4D97-AF65-F5344CB8AC3E}">
        <p14:creationId xmlns:p14="http://schemas.microsoft.com/office/powerpoint/2010/main" val="40353575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Image Data Augmentation Techniques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r>
              <a:rPr lang="en-US" sz="2400" b="1" dirty="0"/>
              <a:t>Flipping:</a:t>
            </a:r>
            <a:r>
              <a:rPr lang="en-US" sz="2400" dirty="0"/>
              <a:t> Random horizontal or vertical flipping of images helps the model learn that the object’s orientation is irrelevant to the classification.</a:t>
            </a:r>
          </a:p>
          <a:p>
            <a:pPr lvl="1"/>
            <a:r>
              <a:rPr lang="en-US" sz="2000" b="1" dirty="0"/>
              <a:t>Example:</a:t>
            </a:r>
          </a:p>
          <a:p>
            <a:pPr lvl="1"/>
            <a:endParaRPr lang="en-US" sz="2000" b="1" dirty="0"/>
          </a:p>
          <a:p>
            <a:pPr lvl="1"/>
            <a:endParaRPr lang="en-US" sz="2000" b="1" dirty="0"/>
          </a:p>
          <a:p>
            <a:pPr marL="457200" lvl="1" indent="0">
              <a:buNone/>
            </a:pPr>
            <a:endParaRPr lang="en-US" sz="2000" dirty="0"/>
          </a:p>
          <a:p>
            <a:r>
              <a:rPr lang="en-US" sz="2400" b="1" dirty="0"/>
              <a:t>Rotation:</a:t>
            </a:r>
            <a:r>
              <a:rPr lang="en-US" sz="2400" dirty="0"/>
              <a:t> Rotating images by a random degree helps the model become invariant to rotations, which is important for tasks where object orientation varies.</a:t>
            </a:r>
          </a:p>
          <a:p>
            <a:pPr lvl="1"/>
            <a:r>
              <a:rPr lang="en-US" sz="2000" b="1" dirty="0"/>
              <a:t>Example:</a:t>
            </a:r>
            <a:endParaRPr lang="en-US" sz="20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text&#10;&#10;Description automatically generated">
            <a:extLst>
              <a:ext uri="{FF2B5EF4-FFF2-40B4-BE49-F238E27FC236}">
                <a16:creationId xmlns:a16="http://schemas.microsoft.com/office/drawing/2014/main" id="{E71E9B9F-05AE-4089-AC5A-47A25B21BF77}"/>
              </a:ext>
            </a:extLst>
          </p:cNvPr>
          <p:cNvPicPr>
            <a:picLocks noChangeAspect="1"/>
          </p:cNvPicPr>
          <p:nvPr/>
        </p:nvPicPr>
        <p:blipFill>
          <a:blip r:embed="rId3"/>
          <a:stretch>
            <a:fillRect/>
          </a:stretch>
        </p:blipFill>
        <p:spPr>
          <a:xfrm>
            <a:off x="2845505" y="2404978"/>
            <a:ext cx="7370939" cy="1024022"/>
          </a:xfrm>
          <a:prstGeom prst="rect">
            <a:avLst/>
          </a:prstGeom>
        </p:spPr>
      </p:pic>
      <p:pic>
        <p:nvPicPr>
          <p:cNvPr id="9" name="Picture 8" descr="A close-up of words&#10;&#10;Description automatically generated">
            <a:extLst>
              <a:ext uri="{FF2B5EF4-FFF2-40B4-BE49-F238E27FC236}">
                <a16:creationId xmlns:a16="http://schemas.microsoft.com/office/drawing/2014/main" id="{5AD19577-3412-1D49-E510-77E182466833}"/>
              </a:ext>
            </a:extLst>
          </p:cNvPr>
          <p:cNvPicPr>
            <a:picLocks noChangeAspect="1"/>
          </p:cNvPicPr>
          <p:nvPr/>
        </p:nvPicPr>
        <p:blipFill>
          <a:blip r:embed="rId4"/>
          <a:stretch>
            <a:fillRect/>
          </a:stretch>
        </p:blipFill>
        <p:spPr>
          <a:xfrm>
            <a:off x="2845505" y="4894440"/>
            <a:ext cx="6987117" cy="1141406"/>
          </a:xfrm>
          <a:prstGeom prst="rect">
            <a:avLst/>
          </a:prstGeom>
        </p:spPr>
      </p:pic>
    </p:spTree>
    <p:extLst>
      <p:ext uri="{BB962C8B-B14F-4D97-AF65-F5344CB8AC3E}">
        <p14:creationId xmlns:p14="http://schemas.microsoft.com/office/powerpoint/2010/main" val="1401263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Image Data Augmentation Techniques</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400" b="1" dirty="0"/>
              <a:t>Color Jittering, Brightness/Contrast Adjustments</a:t>
            </a:r>
          </a:p>
          <a:p>
            <a:pPr lvl="1">
              <a:lnSpc>
                <a:spcPct val="100000"/>
              </a:lnSpc>
            </a:pPr>
            <a:r>
              <a:rPr lang="en-US" sz="2000" b="1" dirty="0"/>
              <a:t>Color Jittering:</a:t>
            </a:r>
            <a:r>
              <a:rPr lang="en-US" sz="2000" dirty="0"/>
              <a:t> This technique randomly changes the brightness, contrast, saturation, and hue of an image, simulating different lighting conditions and making the model more robust to such variations.</a:t>
            </a:r>
          </a:p>
          <a:p>
            <a:pPr lvl="2">
              <a:lnSpc>
                <a:spcPct val="100000"/>
              </a:lnSpc>
            </a:pPr>
            <a:r>
              <a:rPr lang="en-US" sz="1600" b="1" dirty="0"/>
              <a:t>Example:</a:t>
            </a:r>
          </a:p>
          <a:p>
            <a:pPr lvl="2">
              <a:lnSpc>
                <a:spcPct val="100000"/>
              </a:lnSpc>
            </a:pPr>
            <a:endParaRPr lang="en-US" sz="1600" b="1" dirty="0"/>
          </a:p>
          <a:p>
            <a:pPr lvl="2">
              <a:lnSpc>
                <a:spcPct val="100000"/>
              </a:lnSpc>
            </a:pPr>
            <a:endParaRPr lang="en-US" sz="1600" b="1" dirty="0"/>
          </a:p>
          <a:p>
            <a:pPr lvl="2">
              <a:lnSpc>
                <a:spcPct val="100000"/>
              </a:lnSpc>
            </a:pPr>
            <a:endParaRPr lang="en-US" sz="1600" dirty="0"/>
          </a:p>
          <a:p>
            <a:pPr lvl="1">
              <a:lnSpc>
                <a:spcPct val="100000"/>
              </a:lnSpc>
            </a:pPr>
            <a:r>
              <a:rPr lang="en-US" sz="2000" b="1" dirty="0"/>
              <a:t>Brightness/Contrast Adjustments:</a:t>
            </a:r>
            <a:r>
              <a:rPr lang="en-US" sz="2000" dirty="0"/>
              <a:t> Similar to color jittering, this method focuses specifically on altering the brightness and contrast of images.</a:t>
            </a:r>
          </a:p>
          <a:p>
            <a:pPr lvl="2">
              <a:lnSpc>
                <a:spcPct val="100000"/>
              </a:lnSpc>
            </a:pPr>
            <a:r>
              <a:rPr lang="en-US" sz="1600" b="1" dirty="0"/>
              <a:t>Example:</a:t>
            </a: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D75069-F40C-A905-EA33-AC3CF121B3D3}"/>
              </a:ext>
            </a:extLst>
          </p:cNvPr>
          <p:cNvPicPr>
            <a:picLocks noChangeAspect="1"/>
          </p:cNvPicPr>
          <p:nvPr/>
        </p:nvPicPr>
        <p:blipFill>
          <a:blip r:embed="rId3"/>
          <a:stretch>
            <a:fillRect/>
          </a:stretch>
        </p:blipFill>
        <p:spPr>
          <a:xfrm>
            <a:off x="2043289" y="3247322"/>
            <a:ext cx="8650611" cy="794099"/>
          </a:xfrm>
          <a:prstGeom prst="rect">
            <a:avLst/>
          </a:prstGeom>
        </p:spPr>
      </p:pic>
      <p:pic>
        <p:nvPicPr>
          <p:cNvPr id="10" name="Picture 9">
            <a:extLst>
              <a:ext uri="{FF2B5EF4-FFF2-40B4-BE49-F238E27FC236}">
                <a16:creationId xmlns:a16="http://schemas.microsoft.com/office/drawing/2014/main" id="{774694C7-38DD-CA99-9889-DA0757C7B116}"/>
              </a:ext>
            </a:extLst>
          </p:cNvPr>
          <p:cNvPicPr>
            <a:picLocks noChangeAspect="1"/>
          </p:cNvPicPr>
          <p:nvPr/>
        </p:nvPicPr>
        <p:blipFill>
          <a:blip r:embed="rId4"/>
          <a:stretch>
            <a:fillRect/>
          </a:stretch>
        </p:blipFill>
        <p:spPr>
          <a:xfrm>
            <a:off x="2043289" y="5175234"/>
            <a:ext cx="7689174" cy="819481"/>
          </a:xfrm>
          <a:prstGeom prst="rect">
            <a:avLst/>
          </a:prstGeom>
        </p:spPr>
      </p:pic>
    </p:spTree>
    <p:extLst>
      <p:ext uri="{BB962C8B-B14F-4D97-AF65-F5344CB8AC3E}">
        <p14:creationId xmlns:p14="http://schemas.microsoft.com/office/powerpoint/2010/main" val="651434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Text Data Preprocessing and Tokenization</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marL="0" indent="0">
              <a:buNone/>
            </a:pPr>
            <a:r>
              <a:rPr lang="en-US" sz="1800" dirty="0"/>
              <a:t>Text data requires specific preprocessing steps to convert raw text into a format that can be fed into deep learning models. Tokenization, in particular, is a key step in transforming text into tokens that represent the smallest units of meaning.</a:t>
            </a:r>
          </a:p>
          <a:p>
            <a:r>
              <a:rPr lang="en-US" sz="1800" b="1" dirty="0"/>
              <a:t>Tokenization Methods: Word-Level, Character-Level</a:t>
            </a:r>
          </a:p>
          <a:p>
            <a:pPr lvl="1"/>
            <a:r>
              <a:rPr lang="en-US" sz="1600" b="1" dirty="0"/>
              <a:t>Word-Level Tokenization:</a:t>
            </a:r>
            <a:r>
              <a:rPr lang="en-US" sz="1600" dirty="0"/>
              <a:t> This method splits text into words, treating each word as a separate token. It’s the most common form of tokenization and is often used in tasks like text classification and sentiment analysis.</a:t>
            </a:r>
          </a:p>
          <a:p>
            <a:pPr marL="1200150" lvl="2" indent="-285750"/>
            <a:r>
              <a:rPr lang="en-US" sz="1400" b="1" dirty="0"/>
              <a:t>Example:</a:t>
            </a:r>
          </a:p>
          <a:p>
            <a:pPr marL="1200150" lvl="2" indent="-285750"/>
            <a:endParaRPr lang="en-US" sz="1400" b="1" dirty="0"/>
          </a:p>
          <a:p>
            <a:pPr marL="1200150" lvl="2" indent="-285750"/>
            <a:endParaRPr lang="en-US" sz="1400" b="1" dirty="0"/>
          </a:p>
          <a:p>
            <a:pPr marL="1200150" lvl="2" indent="-285750"/>
            <a:endParaRPr lang="en-US" sz="1400" dirty="0"/>
          </a:p>
          <a:p>
            <a:pPr>
              <a:lnSpc>
                <a:spcPct val="100000"/>
              </a:lnSpc>
            </a:pPr>
            <a:endParaRPr lang="en-US" sz="1100" dirty="0"/>
          </a:p>
          <a:p>
            <a:pPr>
              <a:lnSpc>
                <a:spcPct val="100000"/>
              </a:lnSpc>
            </a:pPr>
            <a:endParaRPr lang="en-US" sz="1200" dirty="0"/>
          </a:p>
          <a:p>
            <a:pPr lvl="1"/>
            <a:r>
              <a:rPr lang="en-US" sz="1600" b="1" dirty="0"/>
              <a:t>Character-Level Tokenization:</a:t>
            </a:r>
            <a:r>
              <a:rPr lang="en-US" sz="1600" dirty="0"/>
              <a:t> This approach breaks text down into individual characters, making it useful for tasks like text generation or language modeling, where finer granularity is required.</a:t>
            </a:r>
          </a:p>
          <a:p>
            <a:pPr lvl="2"/>
            <a:r>
              <a:rPr lang="en-US" sz="1400" b="1" dirty="0"/>
              <a:t>Example</a:t>
            </a:r>
            <a:r>
              <a:rPr lang="en-US" sz="900" b="1" dirty="0"/>
              <a:t>:</a:t>
            </a:r>
            <a:endParaRPr lang="en-US" sz="900" dirty="0"/>
          </a:p>
          <a:p>
            <a:pPr>
              <a:lnSpc>
                <a:spcPct val="100000"/>
              </a:lnSpc>
            </a:pPr>
            <a:endParaRPr lang="en-US" sz="11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words&#10;&#10;Description automatically generated">
            <a:extLst>
              <a:ext uri="{FF2B5EF4-FFF2-40B4-BE49-F238E27FC236}">
                <a16:creationId xmlns:a16="http://schemas.microsoft.com/office/drawing/2014/main" id="{95F2E6F1-B9CD-DBC3-A2FC-D35B11D0185D}"/>
              </a:ext>
            </a:extLst>
          </p:cNvPr>
          <p:cNvPicPr>
            <a:picLocks noChangeAspect="1"/>
          </p:cNvPicPr>
          <p:nvPr/>
        </p:nvPicPr>
        <p:blipFill>
          <a:blip r:embed="rId3"/>
          <a:stretch>
            <a:fillRect/>
          </a:stretch>
        </p:blipFill>
        <p:spPr>
          <a:xfrm>
            <a:off x="2570339" y="3609622"/>
            <a:ext cx="6505928" cy="916455"/>
          </a:xfrm>
          <a:prstGeom prst="rect">
            <a:avLst/>
          </a:prstGeom>
        </p:spPr>
      </p:pic>
      <p:pic>
        <p:nvPicPr>
          <p:cNvPr id="9" name="Picture 8">
            <a:extLst>
              <a:ext uri="{FF2B5EF4-FFF2-40B4-BE49-F238E27FC236}">
                <a16:creationId xmlns:a16="http://schemas.microsoft.com/office/drawing/2014/main" id="{7019F4FF-7A06-F999-2AA8-901C0CA0EED2}"/>
              </a:ext>
            </a:extLst>
          </p:cNvPr>
          <p:cNvPicPr>
            <a:picLocks noChangeAspect="1"/>
          </p:cNvPicPr>
          <p:nvPr/>
        </p:nvPicPr>
        <p:blipFill>
          <a:blip r:embed="rId4"/>
          <a:stretch>
            <a:fillRect/>
          </a:stretch>
        </p:blipFill>
        <p:spPr>
          <a:xfrm>
            <a:off x="2570339" y="5659890"/>
            <a:ext cx="6110817" cy="415495"/>
          </a:xfrm>
          <a:prstGeom prst="rect">
            <a:avLst/>
          </a:prstGeom>
        </p:spPr>
      </p:pic>
    </p:spTree>
    <p:extLst>
      <p:ext uri="{BB962C8B-B14F-4D97-AF65-F5344CB8AC3E}">
        <p14:creationId xmlns:p14="http://schemas.microsoft.com/office/powerpoint/2010/main" val="21280441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Text Data Preprocessing and Tokenization</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98938"/>
            <a:ext cx="10515600" cy="4810846"/>
          </a:xfrm>
        </p:spPr>
        <p:txBody>
          <a:bodyPr>
            <a:noAutofit/>
          </a:bodyPr>
          <a:lstStyle/>
          <a:p>
            <a:pPr>
              <a:lnSpc>
                <a:spcPct val="100000"/>
              </a:lnSpc>
            </a:pPr>
            <a:r>
              <a:rPr lang="en-US" sz="2400" b="1" dirty="0"/>
              <a:t>Handling Sequences of Variable Length</a:t>
            </a:r>
          </a:p>
          <a:p>
            <a:pPr lvl="1"/>
            <a:r>
              <a:rPr lang="en-US" sz="1800" b="1" dirty="0"/>
              <a:t>Padding:</a:t>
            </a:r>
            <a:r>
              <a:rPr lang="en-US" sz="1800" dirty="0"/>
              <a:t> Since neural networks require inputs of the same length, shorter sequences are often padded with a special token (e.g., zeros) to match the length of the longest sequence in the batch.</a:t>
            </a:r>
          </a:p>
          <a:p>
            <a:pPr lvl="2"/>
            <a:r>
              <a:rPr lang="en-US" sz="1400" b="1" dirty="0"/>
              <a:t>Example:</a:t>
            </a:r>
          </a:p>
          <a:p>
            <a:pPr lvl="2"/>
            <a:endParaRPr lang="en-US" sz="1400" b="1" dirty="0"/>
          </a:p>
          <a:p>
            <a:pPr lvl="2"/>
            <a:endParaRPr lang="en-US" sz="1400" b="1" dirty="0"/>
          </a:p>
          <a:p>
            <a:pPr lvl="2"/>
            <a:endParaRPr lang="en-US" sz="1400" b="1" dirty="0"/>
          </a:p>
          <a:p>
            <a:pPr lvl="2"/>
            <a:endParaRPr lang="en-US" sz="1400" dirty="0"/>
          </a:p>
          <a:p>
            <a:pPr lvl="1"/>
            <a:r>
              <a:rPr lang="en-US" sz="1800" b="1" dirty="0"/>
              <a:t>Truncation:</a:t>
            </a:r>
            <a:r>
              <a:rPr lang="en-US" sz="1800" dirty="0"/>
              <a:t> If sequences are too long, they might be truncated to a maximum length to reduce computational load and prevent memory issues.</a:t>
            </a:r>
          </a:p>
          <a:p>
            <a:pPr lvl="2"/>
            <a:r>
              <a:rPr lang="en-US" sz="1400" b="1" dirty="0"/>
              <a:t>Example:</a:t>
            </a:r>
          </a:p>
          <a:p>
            <a:pPr lvl="2"/>
            <a:endParaRPr lang="en-US" sz="1400" b="1" dirty="0"/>
          </a:p>
          <a:p>
            <a:pPr marL="914400" lvl="2" indent="0">
              <a:buNone/>
            </a:pPr>
            <a:endParaRPr lang="en-US" sz="1400" dirty="0"/>
          </a:p>
          <a:p>
            <a:pPr lvl="1">
              <a:lnSpc>
                <a:spcPct val="100000"/>
              </a:lnSpc>
            </a:pPr>
            <a:r>
              <a:rPr lang="en-US" sz="1800" b="1" dirty="0"/>
              <a:t>Handling Long Sequences:</a:t>
            </a:r>
            <a:r>
              <a:rPr lang="en-US" sz="1800" dirty="0"/>
              <a:t> For very long sequences, advanced techniques like attention mechanisms (as in Transformers) can be used to focus on the most relevant parts of the sequence, reducing the need for padding or truncation.</a:t>
            </a:r>
          </a:p>
          <a:p>
            <a:pPr>
              <a:lnSpc>
                <a:spcPct val="100000"/>
              </a:lnSpc>
            </a:pPr>
            <a:endParaRPr lang="en-US" sz="24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511C52-FF04-C3E5-2DE1-152104ABC0AE}"/>
              </a:ext>
            </a:extLst>
          </p:cNvPr>
          <p:cNvPicPr>
            <a:picLocks noChangeAspect="1"/>
          </p:cNvPicPr>
          <p:nvPr/>
        </p:nvPicPr>
        <p:blipFill>
          <a:blip r:embed="rId3"/>
          <a:stretch>
            <a:fillRect/>
          </a:stretch>
        </p:blipFill>
        <p:spPr>
          <a:xfrm>
            <a:off x="2302933" y="2802084"/>
            <a:ext cx="7772400" cy="831580"/>
          </a:xfrm>
          <a:prstGeom prst="rect">
            <a:avLst/>
          </a:prstGeom>
        </p:spPr>
      </p:pic>
      <p:pic>
        <p:nvPicPr>
          <p:cNvPr id="10" name="Picture 9">
            <a:extLst>
              <a:ext uri="{FF2B5EF4-FFF2-40B4-BE49-F238E27FC236}">
                <a16:creationId xmlns:a16="http://schemas.microsoft.com/office/drawing/2014/main" id="{F9C73D5D-CE21-9639-DE63-33173FA06DD4}"/>
              </a:ext>
            </a:extLst>
          </p:cNvPr>
          <p:cNvPicPr>
            <a:picLocks noChangeAspect="1"/>
          </p:cNvPicPr>
          <p:nvPr/>
        </p:nvPicPr>
        <p:blipFill>
          <a:blip r:embed="rId4"/>
          <a:stretch>
            <a:fillRect/>
          </a:stretch>
        </p:blipFill>
        <p:spPr>
          <a:xfrm>
            <a:off x="2302933" y="4649460"/>
            <a:ext cx="7772400" cy="353990"/>
          </a:xfrm>
          <a:prstGeom prst="rect">
            <a:avLst/>
          </a:prstGeom>
        </p:spPr>
      </p:pic>
    </p:spTree>
    <p:extLst>
      <p:ext uri="{BB962C8B-B14F-4D97-AF65-F5344CB8AC3E}">
        <p14:creationId xmlns:p14="http://schemas.microsoft.com/office/powerpoint/2010/main" val="33382471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Time Series Data Handling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11111"/>
            <a:ext cx="10515600" cy="4898673"/>
          </a:xfrm>
        </p:spPr>
        <p:txBody>
          <a:bodyPr>
            <a:noAutofit/>
          </a:bodyPr>
          <a:lstStyle/>
          <a:p>
            <a:pPr marL="0" indent="0">
              <a:lnSpc>
                <a:spcPct val="100000"/>
              </a:lnSpc>
              <a:buNone/>
            </a:pPr>
            <a:r>
              <a:rPr lang="en-US" sz="2000" dirty="0"/>
              <a:t>Time series data presents unique challenges because of its sequential nature and temporal dependencies. Handling this type of data effectively is key for tasks like forecasting, anomaly detection, and temporal pattern recognition.</a:t>
            </a:r>
          </a:p>
          <a:p>
            <a:pPr>
              <a:lnSpc>
                <a:spcPct val="100000"/>
              </a:lnSpc>
            </a:pPr>
            <a:r>
              <a:rPr lang="en-US" sz="2000" b="1" dirty="0"/>
              <a:t>Temporal Convolutions and Recurrent Architectures</a:t>
            </a:r>
          </a:p>
          <a:p>
            <a:pPr lvl="1">
              <a:lnSpc>
                <a:spcPct val="100000"/>
              </a:lnSpc>
            </a:pPr>
            <a:r>
              <a:rPr lang="en-US" sz="1800" b="1" dirty="0"/>
              <a:t>Temporal Convolutions:</a:t>
            </a:r>
            <a:r>
              <a:rPr lang="en-US" sz="1800" dirty="0"/>
              <a:t> Convolutional layers can be adapted to process time series data by applying filters over temporal windows, capturing patterns over time.</a:t>
            </a:r>
          </a:p>
          <a:p>
            <a:pPr marL="1200150" lvl="2" indent="-285750">
              <a:lnSpc>
                <a:spcPct val="100000"/>
              </a:lnSpc>
            </a:pPr>
            <a:r>
              <a:rPr lang="en-US" sz="1600" b="1" dirty="0"/>
              <a:t>Example:</a:t>
            </a:r>
            <a:r>
              <a:rPr lang="en-US" sz="1600" dirty="0"/>
              <a:t> Temporal Convolutional Networks (TCNs) apply causal convolutions to ensure that the model doesn’t violate the sequence order by incorporating future information.</a:t>
            </a:r>
          </a:p>
          <a:p>
            <a:pPr lvl="1">
              <a:lnSpc>
                <a:spcPct val="100000"/>
              </a:lnSpc>
            </a:pPr>
            <a:r>
              <a:rPr lang="en-US" sz="1800" b="1" dirty="0"/>
              <a:t>Recurrent Architectures:</a:t>
            </a:r>
            <a:r>
              <a:rPr lang="en-US" sz="1800" dirty="0"/>
              <a:t> Recurrent Neural Networks (RNNs) and Long Short-Term Memory (LSTM) networks are specifically designed for sequential data, maintaining a memory of past inputs through hidden states.</a:t>
            </a:r>
          </a:p>
          <a:p>
            <a:pPr marL="1200150" lvl="2" indent="-285750">
              <a:lnSpc>
                <a:spcPct val="100000"/>
              </a:lnSpc>
            </a:pPr>
            <a:r>
              <a:rPr lang="en-US" sz="1600" b="1" dirty="0"/>
              <a:t>Example:</a:t>
            </a:r>
            <a:endParaRPr lang="en-US" sz="1600" dirty="0"/>
          </a:p>
          <a:p>
            <a:pPr>
              <a:lnSpc>
                <a:spcPct val="100000"/>
              </a:lnSpc>
            </a:pPr>
            <a:endParaRPr lang="en-US" sz="18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black background&#10;&#10;Description automatically generated">
            <a:extLst>
              <a:ext uri="{FF2B5EF4-FFF2-40B4-BE49-F238E27FC236}">
                <a16:creationId xmlns:a16="http://schemas.microsoft.com/office/drawing/2014/main" id="{57849BED-929C-666E-B446-D9958F0C7B5C}"/>
              </a:ext>
            </a:extLst>
          </p:cNvPr>
          <p:cNvPicPr>
            <a:picLocks noChangeAspect="1"/>
          </p:cNvPicPr>
          <p:nvPr/>
        </p:nvPicPr>
        <p:blipFill>
          <a:blip r:embed="rId3"/>
          <a:stretch>
            <a:fillRect/>
          </a:stretch>
        </p:blipFill>
        <p:spPr>
          <a:xfrm>
            <a:off x="2819400" y="5221533"/>
            <a:ext cx="7772400" cy="986651"/>
          </a:xfrm>
          <a:prstGeom prst="rect">
            <a:avLst/>
          </a:prstGeom>
        </p:spPr>
      </p:pic>
    </p:spTree>
    <p:extLst>
      <p:ext uri="{BB962C8B-B14F-4D97-AF65-F5344CB8AC3E}">
        <p14:creationId xmlns:p14="http://schemas.microsoft.com/office/powerpoint/2010/main" val="1570944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Time Series Data Handling</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11111"/>
            <a:ext cx="10515600" cy="4898673"/>
          </a:xfrm>
        </p:spPr>
        <p:txBody>
          <a:bodyPr>
            <a:noAutofit/>
          </a:bodyPr>
          <a:lstStyle/>
          <a:p>
            <a:r>
              <a:rPr lang="en-US" sz="2400" b="1" dirty="0"/>
              <a:t>Feature Engineering for Time Series Forecasting</a:t>
            </a:r>
          </a:p>
          <a:p>
            <a:pPr lvl="1"/>
            <a:r>
              <a:rPr lang="en-US" sz="2000" b="1" dirty="0"/>
              <a:t>Lag Features:</a:t>
            </a:r>
            <a:r>
              <a:rPr lang="en-US" sz="2000" dirty="0"/>
              <a:t> Lag features are created by shifting the time series data by one or more time steps, allowing the model to capture temporal dependencies.</a:t>
            </a:r>
          </a:p>
          <a:p>
            <a:pPr marL="1200150" lvl="2" indent="-285750"/>
            <a:r>
              <a:rPr lang="en-US" sz="1800" b="1" dirty="0"/>
              <a:t>Example:</a:t>
            </a:r>
            <a:r>
              <a:rPr lang="en-US" sz="1800" dirty="0"/>
              <a:t> Creating a lagged version of a time series to predict the next value based on previous values.</a:t>
            </a:r>
          </a:p>
          <a:p>
            <a:pPr lvl="1"/>
            <a:r>
              <a:rPr lang="en-US" sz="2000" b="1" dirty="0"/>
              <a:t>Rolling Statistics:</a:t>
            </a:r>
            <a:r>
              <a:rPr lang="en-US" sz="2000" dirty="0"/>
              <a:t> Calculating rolling means, variances, and other statistics over a moving window helps in capturing trends and patterns over time.</a:t>
            </a:r>
          </a:p>
          <a:p>
            <a:pPr marL="1200150" lvl="2" indent="-285750"/>
            <a:r>
              <a:rPr lang="en-US" sz="1800" b="1" dirty="0"/>
              <a:t>Example:</a:t>
            </a:r>
          </a:p>
          <a:p>
            <a:pPr marL="1200150" lvl="2" indent="-285750"/>
            <a:endParaRPr lang="en-US" sz="1800" b="1" dirty="0"/>
          </a:p>
          <a:p>
            <a:pPr marL="1200150" lvl="2" indent="-285750"/>
            <a:endParaRPr lang="en-US" sz="1800" b="1" dirty="0"/>
          </a:p>
          <a:p>
            <a:pPr marL="1200150" lvl="2" indent="-285750"/>
            <a:endParaRPr lang="en-US" sz="1800" b="1" dirty="0"/>
          </a:p>
          <a:p>
            <a:pPr lvl="1"/>
            <a:r>
              <a:rPr lang="en-US" sz="2000" b="1" dirty="0"/>
              <a:t>Seasonality and Trends:</a:t>
            </a:r>
            <a:r>
              <a:rPr lang="en-US" sz="2000" dirty="0"/>
              <a:t> Identifying and modeling seasonal patterns (e.g., daily, weekly, monthly) and trends in the data is crucial for accurate forecasting.</a:t>
            </a:r>
          </a:p>
          <a:p>
            <a:pPr marL="1200150" lvl="2" indent="-285750"/>
            <a:r>
              <a:rPr lang="en-US" sz="1800" b="1" dirty="0"/>
              <a:t>Example:</a:t>
            </a:r>
            <a:r>
              <a:rPr lang="en-US" sz="1800" dirty="0"/>
              <a:t> Decomposing a time series into its trend, seasonality, and residual components.</a:t>
            </a:r>
          </a:p>
          <a:p>
            <a:pPr marL="742950" lvl="1" indent="-285750"/>
            <a:endParaRPr lang="en-US" sz="2000" dirty="0"/>
          </a:p>
          <a:p>
            <a:pPr>
              <a:lnSpc>
                <a:spcPct val="100000"/>
              </a:lnSpc>
            </a:pPr>
            <a:endParaRPr lang="en-US" sz="1600" dirty="0"/>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18AB327-B695-9F13-4BD4-53A8C69519E0}"/>
              </a:ext>
            </a:extLst>
          </p:cNvPr>
          <p:cNvPicPr>
            <a:picLocks noChangeAspect="1"/>
          </p:cNvPicPr>
          <p:nvPr/>
        </p:nvPicPr>
        <p:blipFill>
          <a:blip r:embed="rId3"/>
          <a:stretch>
            <a:fillRect/>
          </a:stretch>
        </p:blipFill>
        <p:spPr>
          <a:xfrm>
            <a:off x="2209800" y="4083756"/>
            <a:ext cx="7772400" cy="452761"/>
          </a:xfrm>
          <a:prstGeom prst="rect">
            <a:avLst/>
          </a:prstGeom>
        </p:spPr>
      </p:pic>
    </p:spTree>
    <p:extLst>
      <p:ext uri="{BB962C8B-B14F-4D97-AF65-F5344CB8AC3E}">
        <p14:creationId xmlns:p14="http://schemas.microsoft.com/office/powerpoint/2010/main" val="2221365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A1D-36C4-365D-5FC5-29E3281BF66D}"/>
              </a:ext>
            </a:extLst>
          </p:cNvPr>
          <p:cNvSpPr>
            <a:spLocks noGrp="1"/>
          </p:cNvSpPr>
          <p:nvPr>
            <p:ph type="title"/>
          </p:nvPr>
        </p:nvSpPr>
        <p:spPr>
          <a:xfrm>
            <a:off x="838200" y="365125"/>
            <a:ext cx="10515600" cy="1133813"/>
          </a:xfrm>
        </p:spPr>
        <p:txBody>
          <a:bodyPr>
            <a:normAutofit/>
          </a:bodyPr>
          <a:lstStyle/>
          <a:p>
            <a:r>
              <a:rPr lang="en-US" sz="3600" dirty="0"/>
              <a:t>Model Deployment and Production</a:t>
            </a:r>
          </a:p>
        </p:txBody>
      </p:sp>
      <p:sp>
        <p:nvSpPr>
          <p:cNvPr id="3" name="Content Placeholder 2">
            <a:extLst>
              <a:ext uri="{FF2B5EF4-FFF2-40B4-BE49-F238E27FC236}">
                <a16:creationId xmlns:a16="http://schemas.microsoft.com/office/drawing/2014/main" id="{06E1AC0A-2E46-D95F-44EC-5A0B2F479DCC}"/>
              </a:ext>
            </a:extLst>
          </p:cNvPr>
          <p:cNvSpPr>
            <a:spLocks noGrp="1"/>
          </p:cNvSpPr>
          <p:nvPr>
            <p:ph idx="1"/>
          </p:nvPr>
        </p:nvSpPr>
        <p:spPr>
          <a:xfrm>
            <a:off x="838200" y="1411111"/>
            <a:ext cx="10515600" cy="4898673"/>
          </a:xfrm>
        </p:spPr>
        <p:txBody>
          <a:bodyPr>
            <a:noAutofit/>
          </a:bodyPr>
          <a:lstStyle/>
          <a:p>
            <a:pPr marL="0" indent="0">
              <a:buNone/>
            </a:pPr>
            <a:r>
              <a:rPr lang="en-US" sz="2400" b="1" dirty="0"/>
              <a:t>Introduction</a:t>
            </a:r>
          </a:p>
          <a:p>
            <a:r>
              <a:rPr lang="en-US" sz="2400" dirty="0"/>
              <a:t>Once a deep learning model is trained and evaluated, the next critical step is deploying it into production. </a:t>
            </a:r>
          </a:p>
          <a:p>
            <a:r>
              <a:rPr lang="en-US" sz="2400" dirty="0"/>
              <a:t>Deployment involves not only saving and loading models but also ensuring they can efficiently serve predictions in real-world applications. </a:t>
            </a:r>
          </a:p>
          <a:p>
            <a:r>
              <a:rPr lang="en-US" sz="2400" dirty="0"/>
              <a:t>This section will guide you through the process of saving and loading models in PyTorch, serializing models for deployment using </a:t>
            </a:r>
            <a:r>
              <a:rPr lang="en-US" sz="2400" dirty="0" err="1"/>
              <a:t>TorchScript</a:t>
            </a:r>
            <a:r>
              <a:rPr lang="en-US" sz="2400" dirty="0"/>
              <a:t> and ONNX, serving models through popular frameworks like Flask, FastAPI, and AWS Lambda, and implementing strategies for model monitoring and versioning in production. </a:t>
            </a:r>
          </a:p>
          <a:p>
            <a:r>
              <a:rPr lang="en-US" sz="2400" dirty="0"/>
              <a:t>By mastering these techniques, you'll be equipped to take your models from development to real-world deployment with confidence.</a:t>
            </a:r>
          </a:p>
        </p:txBody>
      </p:sp>
      <p:pic>
        <p:nvPicPr>
          <p:cNvPr id="5" name="Picture 2" descr="Learning PyTorch: Modules. This blog post is part of the series… | by  Dagang Wei | Medium">
            <a:extLst>
              <a:ext uri="{FF2B5EF4-FFF2-40B4-BE49-F238E27FC236}">
                <a16:creationId xmlns:a16="http://schemas.microsoft.com/office/drawing/2014/main" id="{CD84BBB8-5C39-3D79-EBEF-BCCB0CED45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2463" y="-180624"/>
            <a:ext cx="2267626" cy="11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427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2302</TotalTime>
  <Words>17485</Words>
  <Application>Microsoft Macintosh PowerPoint</Application>
  <PresentationFormat>Widescreen</PresentationFormat>
  <Paragraphs>1478</Paragraphs>
  <Slides>165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165</vt:i4>
      </vt:variant>
    </vt:vector>
  </HeadingPairs>
  <TitlesOfParts>
    <vt:vector size="170" baseType="lpstr">
      <vt:lpstr>Aptos</vt:lpstr>
      <vt:lpstr>Aptos Display</vt:lpstr>
      <vt:lpstr>Arial</vt:lpstr>
      <vt:lpstr>Helvetica Neue</vt:lpstr>
      <vt:lpstr>Office Theme</vt:lpstr>
      <vt:lpstr>Learning PyTorch from Basics to Advanced 2024</vt:lpstr>
      <vt:lpstr>What will we cover here?</vt:lpstr>
      <vt:lpstr>What will we cover here?</vt:lpstr>
      <vt:lpstr>What will we cover here?</vt:lpstr>
      <vt:lpstr>Introduction to PyTorch</vt:lpstr>
      <vt:lpstr>What is PyTorch?</vt:lpstr>
      <vt:lpstr>What is PyTorch?</vt:lpstr>
      <vt:lpstr>Key Features and Advantages</vt:lpstr>
      <vt:lpstr>Key Features and Advantages</vt:lpstr>
      <vt:lpstr>PyTorch vs Other Frameworks</vt:lpstr>
      <vt:lpstr>PyTorch vs Other Frameworks</vt:lpstr>
      <vt:lpstr>History and Development</vt:lpstr>
      <vt:lpstr>History and Development</vt:lpstr>
      <vt:lpstr>Getting Started with PyTorch</vt:lpstr>
      <vt:lpstr>Installation via pip or conda</vt:lpstr>
      <vt:lpstr>Installation via pip or conda</vt:lpstr>
      <vt:lpstr>Setting up a Development Environment</vt:lpstr>
      <vt:lpstr>Setting up a Development Environment</vt:lpstr>
      <vt:lpstr>Setting up a Development Environment</vt:lpstr>
      <vt:lpstr>Running Your First PyTorch Program</vt:lpstr>
      <vt:lpstr>Running Your First PyTorch Program</vt:lpstr>
      <vt:lpstr>Running Your First PyTorch Program</vt:lpstr>
      <vt:lpstr>Working with Tensors</vt:lpstr>
      <vt:lpstr>Understanding Tensors: Rank, Shape, Datatype</vt:lpstr>
      <vt:lpstr>Understanding Tensors: Rank, Shape, Datatype</vt:lpstr>
      <vt:lpstr>Creating Tensors from Data</vt:lpstr>
      <vt:lpstr>Creating Tensors from Data</vt:lpstr>
      <vt:lpstr>Creating Tensors from Data</vt:lpstr>
      <vt:lpstr>Tensor Operations: Arithmetic, Indexing, Slicing</vt:lpstr>
      <vt:lpstr>Tensor Operations: Arithmetic, Indexing, Slicing</vt:lpstr>
      <vt:lpstr>Broadcasting and In-Place Operations</vt:lpstr>
      <vt:lpstr>Broadcasting and In-Place Operations</vt:lpstr>
      <vt:lpstr>Autograd and Dynamic Computation Graphs</vt:lpstr>
      <vt:lpstr>Introduction to Autograd</vt:lpstr>
      <vt:lpstr>Introduction to Autograd</vt:lpstr>
      <vt:lpstr>Automatic Differentiation with torch.autograd</vt:lpstr>
      <vt:lpstr>Automatic Differentiation with torch.autograd</vt:lpstr>
      <vt:lpstr>Automatic Differentiation with torch.autograd</vt:lpstr>
      <vt:lpstr>Dynamic Computation Graphs in PyTorch</vt:lpstr>
      <vt:lpstr>Dynamic Computation Graphs in PyTorch</vt:lpstr>
      <vt:lpstr>Building Simple Neural Networks</vt:lpstr>
      <vt:lpstr>Anatomy of a Neural Network</vt:lpstr>
      <vt:lpstr>Anatomy of a Neural Network</vt:lpstr>
      <vt:lpstr>Anatomy of a Neural Network</vt:lpstr>
      <vt:lpstr>Creating Neural Networks with torch.nn.Module</vt:lpstr>
      <vt:lpstr>Creating Neural Networks with torch.nn.Module</vt:lpstr>
      <vt:lpstr>Training a Neural Network: Forward Pass, Backward Pass</vt:lpstr>
      <vt:lpstr>Loss Functions and Optimizers in PyTorch</vt:lpstr>
      <vt:lpstr>Loss Functions and Optimizers in PyTorch</vt:lpstr>
      <vt:lpstr>Loss Functions and Optimizers in PyTorch</vt:lpstr>
      <vt:lpstr>Loading and Preprocessing Data</vt:lpstr>
      <vt:lpstr>Loading Data with torchvision.datasets and torch.utils.data.Dataset</vt:lpstr>
      <vt:lpstr>Loading Data with torchvision.datasets and torch.utils.data.Dataset</vt:lpstr>
      <vt:lpstr>Preprocessing Techniques: Normalization, Resizing, Transformations</vt:lpstr>
      <vt:lpstr>Preprocessing Techniques: Normalization, Resizing, Transformations</vt:lpstr>
      <vt:lpstr>Custom Datasets and Data Loaders</vt:lpstr>
      <vt:lpstr>Custom Datasets and Data Loaders</vt:lpstr>
      <vt:lpstr>Batch Processing and Iterating Over Datasets</vt:lpstr>
      <vt:lpstr>Batch Processing and Iterating Over Datasets</vt:lpstr>
      <vt:lpstr>Model Evaluation and Validation</vt:lpstr>
      <vt:lpstr>Understanding Evaluation Metrics: Accuracy, Precision, Recall</vt:lpstr>
      <vt:lpstr>Understanding Evaluation Metrics: Accuracy, Precision, Recall</vt:lpstr>
      <vt:lpstr>Understanding Evaluation Metrics: Accuracy, Precision, Recall</vt:lpstr>
      <vt:lpstr>Understanding Evaluation Metrics: Accuracy, Precision, Recall</vt:lpstr>
      <vt:lpstr>Validation Techniques:  Train-Validation Split, K-Fold Cross-Validation</vt:lpstr>
      <vt:lpstr>Validation Techniques:  Train-Validation Split, K-Fold Cross-Validation</vt:lpstr>
      <vt:lpstr>Validation Techniques:  Train-Validation Split, K-Fold Cross-Validation</vt:lpstr>
      <vt:lpstr>Monitoring Model Performance During Training</vt:lpstr>
      <vt:lpstr>Monitoring Model Performance During Training</vt:lpstr>
      <vt:lpstr>Handling Overfitting and Underfitting</vt:lpstr>
      <vt:lpstr>Handling Overfitting and Underfitting</vt:lpstr>
      <vt:lpstr>Handling Overfitting and Underfitting</vt:lpstr>
      <vt:lpstr>Advanced Neural Network Architectures</vt:lpstr>
      <vt:lpstr>Convolutional Neural Networks (CNNs)</vt:lpstr>
      <vt:lpstr>Convolutional Neural Networks (CNNs)</vt:lpstr>
      <vt:lpstr>Convolutional Neural Networks (CNNs)</vt:lpstr>
      <vt:lpstr>Recurrent Neural Networks (RNNs) and LSTMs</vt:lpstr>
      <vt:lpstr>Recurrent Neural Networks (RNNs) and LSTMs</vt:lpstr>
      <vt:lpstr>Recurrent Neural Networks (RNNs) and LSTMs</vt:lpstr>
      <vt:lpstr>Transformer Networks</vt:lpstr>
      <vt:lpstr>Transformer Networks</vt:lpstr>
      <vt:lpstr>Transformer Networks</vt:lpstr>
      <vt:lpstr>Transfer Learning and Fine-Tuning</vt:lpstr>
      <vt:lpstr>Introduction to Transfer Learning</vt:lpstr>
      <vt:lpstr>Using Pre-Trained Models from torchvision and Hugging Face Transformers</vt:lpstr>
      <vt:lpstr>Using Pre-Trained Models from torchvision and Hugging Face Transformers</vt:lpstr>
      <vt:lpstr>Fine-Tuning Models for Domain-Specific Tasks</vt:lpstr>
      <vt:lpstr>Fine-Tuning Models for Domain-Specific Tasks</vt:lpstr>
      <vt:lpstr>Feature Extraction vs Fine-Tuning Strategies</vt:lpstr>
      <vt:lpstr>Feature Extraction vs Fine-Tuning Strategies</vt:lpstr>
      <vt:lpstr>Handling Complex Data</vt:lpstr>
      <vt:lpstr>Image Data Augmentation Techniques</vt:lpstr>
      <vt:lpstr>Image Data Augmentation Techniques</vt:lpstr>
      <vt:lpstr>Image Data Augmentation Techniques</vt:lpstr>
      <vt:lpstr>Text Data Preprocessing and Tokenization</vt:lpstr>
      <vt:lpstr>Text Data Preprocessing and Tokenization</vt:lpstr>
      <vt:lpstr>Time Series Data Handling</vt:lpstr>
      <vt:lpstr>Time Series Data Handling</vt:lpstr>
      <vt:lpstr>Model Deployment and Production</vt:lpstr>
      <vt:lpstr>Saving and Loading Models with torch.save() and torch.load()</vt:lpstr>
      <vt:lpstr>Saving and Loading Models with torch.save() and torch.load()</vt:lpstr>
      <vt:lpstr>Model Serialization and Deployment with  TorchScript and ONNX</vt:lpstr>
      <vt:lpstr>Model Serialization and Deployment with  TorchScript and ONNX</vt:lpstr>
      <vt:lpstr>Serving PyTorch Models with Flask, FastAPI, and AWS Lambda</vt:lpstr>
      <vt:lpstr>Serving PyTorch Models with Flask, FastAPI, and AWS Lambda</vt:lpstr>
      <vt:lpstr>Serving PyTorch Models with Flask, FastAPI, and AWS Lambda</vt:lpstr>
      <vt:lpstr>Model Monitoring and Versioning in Production</vt:lpstr>
      <vt:lpstr>Debugging and Troubleshooting</vt:lpstr>
      <vt:lpstr>Understanding Common PyTorch Errors and Warnings</vt:lpstr>
      <vt:lpstr>Understanding Common PyTorch Errors and Warnings</vt:lpstr>
      <vt:lpstr>Understanding Common PyTorch Errors and Warnings</vt:lpstr>
      <vt:lpstr>Debugging Techniques: Printing Tensors, Using PyTorch Debugger (pdb)</vt:lpstr>
      <vt:lpstr>Debugging Techniques: Printing Tensors, Using PyTorch Debugger (pdb)</vt:lpstr>
      <vt:lpstr>Handling Numerical Stability Issues: NaNs, Infinities</vt:lpstr>
      <vt:lpstr>Handling Numerical Stability Issues: NaNs, Infinities</vt:lpstr>
      <vt:lpstr>Profiling and Optimizing PyTorch Code</vt:lpstr>
      <vt:lpstr>Profiling and Optimizing PyTorch Code</vt:lpstr>
      <vt:lpstr>Distributed Training and Performance Optimization</vt:lpstr>
      <vt:lpstr>Distributed Training with torch.nn.parallel.DistributedDataParallel</vt:lpstr>
      <vt:lpstr>Distributed Training with torch.nn.parallel.DistributedDataParallel</vt:lpstr>
      <vt:lpstr>Distributed Training with torch.nn.parallel.DistributedDataParallel</vt:lpstr>
      <vt:lpstr>Gradient Accumulation and Gradient Clipping</vt:lpstr>
      <vt:lpstr>Gradient Accumulation and Gradient Clipping</vt:lpstr>
      <vt:lpstr>Mixed Precision Training with NVIDIA Apex</vt:lpstr>
      <vt:lpstr>Mixed Precision Training with NVIDIA Apex</vt:lpstr>
      <vt:lpstr>Performance Optimization Techniques:  Parallelism, Asynchronous Processing</vt:lpstr>
      <vt:lpstr>Performance Optimization Techniques:  Parallelism, Asynchronous Processing</vt:lpstr>
      <vt:lpstr>Custom Layers and Loss Functions</vt:lpstr>
      <vt:lpstr>Creating Custom Neural Network Layers with torch.nn.Module</vt:lpstr>
      <vt:lpstr>Creating Custom Neural Network Layers with torch.nn.Module</vt:lpstr>
      <vt:lpstr>Implementing Custom Loss Functions and Metrics</vt:lpstr>
      <vt:lpstr>Implementing Custom Loss Functions and Metrics</vt:lpstr>
      <vt:lpstr>Advanced Activation Functions: Swish, Mish, GELU</vt:lpstr>
      <vt:lpstr>Advanced Activation Functions: Swish, Mish, GELU</vt:lpstr>
      <vt:lpstr>Advanced Activation Functions: Swish, Mish, GELU</vt:lpstr>
      <vt:lpstr>Regularization Techniques: Dropout, Weight Decay</vt:lpstr>
      <vt:lpstr>Regularization Techniques: Dropout, Weight Decay</vt:lpstr>
      <vt:lpstr>Research-oriented Techniques</vt:lpstr>
      <vt:lpstr>Reproducibility in Machine Learning Experiments</vt:lpstr>
      <vt:lpstr>Reproducibility in Machine Learning Experiments</vt:lpstr>
      <vt:lpstr>Reproducibility in Machine Learning Experiments</vt:lpstr>
      <vt:lpstr>Experiment Tracking with Tools like Neptune, Weights &amp; Biases</vt:lpstr>
      <vt:lpstr>Experiment Tracking with Tools like Neptune, Weights &amp; Biases</vt:lpstr>
      <vt:lpstr>Experiment Tracking with Tools like Neptune, Weights &amp; Biases</vt:lpstr>
      <vt:lpstr>Hyperparameter Tuning Strategies:  Grid Search, Random Search, Bayesian Optimization</vt:lpstr>
      <vt:lpstr>Hyperparameter Tuning Strategies:  Grid Search, Random Search, Bayesian Optimization</vt:lpstr>
      <vt:lpstr>Hyperparameter Tuning Strategies:  Grid Search, Random Search, Bayesian Optimization</vt:lpstr>
      <vt:lpstr>Staying Updated with Research Papers and Conferences</vt:lpstr>
      <vt:lpstr>Staying Updated with Research Papers and Conferences</vt:lpstr>
      <vt:lpstr>Integration with Other Libraries</vt:lpstr>
      <vt:lpstr>Interoperability between PyTorch and TensorFlow/Keras Models</vt:lpstr>
      <vt:lpstr>Interoperability between PyTorch and TensorFlow/Keras Models</vt:lpstr>
      <vt:lpstr>Interoperability between PyTorch and TensorFlow/Keras Models</vt:lpstr>
      <vt:lpstr>Using PyTorch with OpenCV for Computer Vision Tasks</vt:lpstr>
      <vt:lpstr>Using PyTorch with OpenCV for Computer Vision Tasks</vt:lpstr>
      <vt:lpstr>Using PyTorch with OpenCV for Computer Vision Tasks</vt:lpstr>
      <vt:lpstr>Integration with Natural Language Processing Libraries:  spaCy, NLTK</vt:lpstr>
      <vt:lpstr>Integration with Natural Language Processing Libraries:  spaCy, NLTK</vt:lpstr>
      <vt:lpstr>Contributing to PyTorch and Community Engagement</vt:lpstr>
      <vt:lpstr>Understanding PyTorch's Contribution Guidelines and Codebase</vt:lpstr>
      <vt:lpstr>Understanding PyTorch's Contribution Guidelines and Codebase</vt:lpstr>
      <vt:lpstr>Contributing Bug Fixes, Documentation, and New Features</vt:lpstr>
      <vt:lpstr>Contributing Bug Fixes, Documentation, and New Features</vt:lpstr>
      <vt:lpstr>Engaging with the PyTorch Community: Forums, Mailing Lists, Social Media</vt:lpstr>
      <vt:lpstr>Engaging with the PyTorch Community: Forums, Mailing Lists, Social Media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Aranha, Vivian</dc:creator>
  <cp:lastModifiedBy>Aranha, Vivian</cp:lastModifiedBy>
  <cp:revision>162</cp:revision>
  <dcterms:created xsi:type="dcterms:W3CDTF">2024-08-20T00:32:21Z</dcterms:created>
  <dcterms:modified xsi:type="dcterms:W3CDTF">2024-08-21T14:55:18Z</dcterms:modified>
</cp:coreProperties>
</file>